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7" r:id="rId3"/>
    <p:sldId id="257" r:id="rId4"/>
    <p:sldId id="258" r:id="rId5"/>
    <p:sldId id="268" r:id="rId6"/>
    <p:sldId id="269" r:id="rId7"/>
    <p:sldId id="270" r:id="rId8"/>
    <p:sldId id="278" r:id="rId9"/>
    <p:sldId id="279" r:id="rId10"/>
    <p:sldId id="271" r:id="rId11"/>
    <p:sldId id="272" r:id="rId12"/>
    <p:sldId id="280" r:id="rId13"/>
    <p:sldId id="281" r:id="rId14"/>
    <p:sldId id="273" r:id="rId15"/>
    <p:sldId id="282" r:id="rId16"/>
    <p:sldId id="275" r:id="rId17"/>
    <p:sldId id="283" r:id="rId18"/>
    <p:sldId id="265" r:id="rId19"/>
    <p:sldId id="266"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660"/>
  </p:normalViewPr>
  <p:slideViewPr>
    <p:cSldViewPr snapToGrid="0" snapToObjects="1">
      <p:cViewPr varScale="1">
        <p:scale>
          <a:sx n="76" d="100"/>
          <a:sy n="76" d="100"/>
        </p:scale>
        <p:origin x="1574"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3959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0565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8858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0251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80618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44301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77296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47793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441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5649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89974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4095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2644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10629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26957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7197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939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CAD085-E8A6-8845-BD4E-CB4CCA059FC4}" type="datetimeFigureOut">
              <a:rPr lang="en-US" smtClean="0"/>
              <a:t>4/16/2025</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4275689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3.wdp"/><Relationship Id="rId7" Type="http://schemas.openxmlformats.org/officeDocument/2006/relationships/hyperlink" Target="https://www.orientacionandujar.es/2023/05/19/material-manipulativo-con-pictogramas-cuaderno-en-imagenes-mi-rutina/kisspng-microsoft-powerpoint-presentation-program-slide-sh-5b3b3a3014e8e4-9114350115306081760857/"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hyperlink" Target="https://twodoubleupjo.blogspot.com/201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934" y="2671329"/>
            <a:ext cx="8350180" cy="1052988"/>
          </a:xfrm>
          <a:solidFill>
            <a:srgbClr val="FFC000"/>
          </a:solidFill>
          <a:ln w="38100">
            <a:solidFill>
              <a:schemeClr val="bg1"/>
            </a:solidFill>
          </a:ln>
        </p:spPr>
        <p:txBody>
          <a:bodyPr>
            <a:noAutofit/>
          </a:bodyPr>
          <a:lstStyle/>
          <a:p>
            <a:r>
              <a:rPr lang="en-IN" b="1" dirty="0">
                <a:solidFill>
                  <a:schemeClr val="bg1"/>
                </a:solidFill>
                <a:latin typeface="Arial Black" panose="020B0A04020102020204" pitchFamily="34" charset="0"/>
              </a:rPr>
              <a:t>IMDb Movie Analysis</a:t>
            </a:r>
            <a:endParaRPr b="1" dirty="0">
              <a:solidFill>
                <a:schemeClr val="bg1"/>
              </a:solidFill>
              <a:latin typeface="Arial Black" panose="020B0A04020102020204" pitchFamily="34" charset="0"/>
            </a:endParaRPr>
          </a:p>
        </p:txBody>
      </p:sp>
      <p:sp>
        <p:nvSpPr>
          <p:cNvPr id="3" name="Subtitle 2"/>
          <p:cNvSpPr>
            <a:spLocks noGrp="1"/>
          </p:cNvSpPr>
          <p:nvPr>
            <p:ph type="subTitle" idx="1"/>
          </p:nvPr>
        </p:nvSpPr>
        <p:spPr>
          <a:xfrm>
            <a:off x="1095962" y="5904654"/>
            <a:ext cx="7080026" cy="930316"/>
          </a:xfrm>
        </p:spPr>
        <p:txBody>
          <a:bodyPr>
            <a:normAutofit/>
          </a:bodyPr>
          <a:lstStyle/>
          <a:p>
            <a:r>
              <a:rPr lang="en-US" b="1" dirty="0">
                <a:solidFill>
                  <a:schemeClr val="bg2">
                    <a:lumMod val="50000"/>
                    <a:lumOff val="50000"/>
                  </a:schemeClr>
                </a:solidFill>
                <a:latin typeface="Abadi" panose="020B0604020104020204" pitchFamily="34" charset="0"/>
              </a:rPr>
              <a:t>Prepared by : Shivam Singh</a:t>
            </a:r>
          </a:p>
          <a:p>
            <a:r>
              <a:rPr lang="en-US" b="1" dirty="0">
                <a:solidFill>
                  <a:schemeClr val="bg2">
                    <a:lumMod val="50000"/>
                    <a:lumOff val="50000"/>
                  </a:schemeClr>
                </a:solidFill>
                <a:latin typeface="Abadi" panose="020B0604020104020204" pitchFamily="34" charset="0"/>
              </a:rPr>
              <a:t>Email id: Shivamkumsingh@gmail.com</a:t>
            </a:r>
          </a:p>
          <a:p>
            <a:endParaRPr dirty="0"/>
          </a:p>
        </p:txBody>
      </p:sp>
      <p:pic>
        <p:nvPicPr>
          <p:cNvPr id="5" name="Picture 4">
            <a:extLst>
              <a:ext uri="{FF2B5EF4-FFF2-40B4-BE49-F238E27FC236}">
                <a16:creationId xmlns:a16="http://schemas.microsoft.com/office/drawing/2014/main" id="{D7423793-8388-4F9C-8FD9-93701EC35588}"/>
              </a:ext>
            </a:extLst>
          </p:cNvPr>
          <p:cNvPicPr>
            <a:picLocks noChangeAspect="1"/>
          </p:cNvPicPr>
          <p:nvPr/>
        </p:nvPicPr>
        <p:blipFill>
          <a:blip r:embed="rId2"/>
          <a:stretch>
            <a:fillRect/>
          </a:stretch>
        </p:blipFill>
        <p:spPr>
          <a:xfrm>
            <a:off x="3432851" y="3964505"/>
            <a:ext cx="2278298" cy="169996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D0337187-8091-4F7F-AB8C-8D2647C732E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221794" y="194355"/>
            <a:ext cx="4543571" cy="227661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0049E80-2CC5-4EC0-A59B-5450D4F5E589}"/>
              </a:ext>
            </a:extLst>
          </p:cNvPr>
          <p:cNvSpPr txBox="1"/>
          <p:nvPr/>
        </p:nvSpPr>
        <p:spPr>
          <a:xfrm>
            <a:off x="0" y="123512"/>
            <a:ext cx="9144000" cy="646331"/>
          </a:xfrm>
          <a:prstGeom prst="rect">
            <a:avLst/>
          </a:prstGeom>
          <a:solidFill>
            <a:srgbClr val="FFC000"/>
          </a:solidFill>
        </p:spPr>
        <p:txBody>
          <a:bodyPr wrap="square" rtlCol="0">
            <a:spAutoFit/>
          </a:bodyPr>
          <a:lstStyle/>
          <a:p>
            <a:r>
              <a:rPr lang="en-US" b="1" dirty="0">
                <a:solidFill>
                  <a:schemeClr val="bg1"/>
                </a:solidFill>
                <a:latin typeface="Arial Black" panose="020B0A04020102020204" pitchFamily="34" charset="0"/>
              </a:rPr>
              <a:t>B. Movie Duration Analysis: </a:t>
            </a:r>
            <a:r>
              <a:rPr lang="en-US" dirty="0">
                <a:solidFill>
                  <a:schemeClr val="bg1"/>
                </a:solidFill>
                <a:latin typeface="Abadi" panose="020B0604020104020204" pitchFamily="34" charset="0"/>
              </a:rPr>
              <a:t>Analyze the distribution of movie durations and identify the relationship between movie duration and IMDB score.</a:t>
            </a:r>
            <a:endParaRPr lang="en-IN" dirty="0">
              <a:solidFill>
                <a:schemeClr val="bg1"/>
              </a:solidFill>
              <a:latin typeface="Abadi" panose="020B0604020104020204" pitchFamily="34" charset="0"/>
            </a:endParaRPr>
          </a:p>
        </p:txBody>
      </p:sp>
      <p:pic>
        <p:nvPicPr>
          <p:cNvPr id="3" name="Picture 2">
            <a:extLst>
              <a:ext uri="{FF2B5EF4-FFF2-40B4-BE49-F238E27FC236}">
                <a16:creationId xmlns:a16="http://schemas.microsoft.com/office/drawing/2014/main" id="{387E53D9-5497-4910-A9DF-8018B0190D25}"/>
              </a:ext>
            </a:extLst>
          </p:cNvPr>
          <p:cNvPicPr>
            <a:picLocks noChangeAspect="1"/>
          </p:cNvPicPr>
          <p:nvPr/>
        </p:nvPicPr>
        <p:blipFill rotWithShape="1">
          <a:blip r:embed="rId2"/>
          <a:srcRect t="7368" r="1088"/>
          <a:stretch/>
        </p:blipFill>
        <p:spPr>
          <a:xfrm>
            <a:off x="1617306" y="844299"/>
            <a:ext cx="5667750" cy="568696"/>
          </a:xfrm>
          <a:prstGeom prst="rect">
            <a:avLst/>
          </a:prstGeom>
        </p:spPr>
      </p:pic>
      <p:pic>
        <p:nvPicPr>
          <p:cNvPr id="5" name="Picture 4">
            <a:extLst>
              <a:ext uri="{FF2B5EF4-FFF2-40B4-BE49-F238E27FC236}">
                <a16:creationId xmlns:a16="http://schemas.microsoft.com/office/drawing/2014/main" id="{35F862A6-4318-4724-B28B-95B5B23D7F2A}"/>
              </a:ext>
            </a:extLst>
          </p:cNvPr>
          <p:cNvPicPr>
            <a:picLocks noChangeAspect="1"/>
          </p:cNvPicPr>
          <p:nvPr/>
        </p:nvPicPr>
        <p:blipFill>
          <a:blip r:embed="rId3"/>
          <a:stretch>
            <a:fillRect/>
          </a:stretch>
        </p:blipFill>
        <p:spPr>
          <a:xfrm>
            <a:off x="648119" y="1526268"/>
            <a:ext cx="7847762" cy="378399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545C0E4-6028-4131-A40B-F9340C5E0391}"/>
              </a:ext>
            </a:extLst>
          </p:cNvPr>
          <p:cNvSpPr txBox="1"/>
          <p:nvPr/>
        </p:nvSpPr>
        <p:spPr>
          <a:xfrm>
            <a:off x="140677" y="5423532"/>
            <a:ext cx="8822453" cy="1354217"/>
          </a:xfrm>
          <a:prstGeom prst="rect">
            <a:avLst/>
          </a:prstGeom>
          <a:solidFill>
            <a:srgbClr val="FFC000"/>
          </a:solidFill>
        </p:spPr>
        <p:txBody>
          <a:bodyPr wrap="square">
            <a:spAutoFit/>
          </a:bodyPr>
          <a:lstStyle/>
          <a:p>
            <a:pPr marL="285750" indent="-285750" algn="just">
              <a:buFont typeface="Wingdings" panose="05000000000000000000" pitchFamily="2" charset="2"/>
              <a:buChar char="Ø"/>
            </a:pPr>
            <a:r>
              <a:rPr lang="en-US" sz="1600" dirty="0">
                <a:solidFill>
                  <a:schemeClr val="bg1"/>
                </a:solidFill>
                <a:latin typeface="Abadi" panose="020B0604020104020204" pitchFamily="34" charset="0"/>
              </a:rPr>
              <a:t>There is no significant linear relationship between a movie’s duration and its IMDB score.	</a:t>
            </a:r>
          </a:p>
          <a:p>
            <a:pPr marL="285750" indent="-285750" algn="just">
              <a:buFont typeface="Wingdings" panose="05000000000000000000" pitchFamily="2" charset="2"/>
              <a:buChar char="Ø"/>
            </a:pPr>
            <a:r>
              <a:rPr lang="en-US" sz="1600" dirty="0">
                <a:solidFill>
                  <a:schemeClr val="bg1"/>
                </a:solidFill>
                <a:latin typeface="Abadi" panose="020B0604020104020204" pitchFamily="34" charset="0"/>
              </a:rPr>
              <a:t>The very low R² value indicates that duration does not meaningfully impact audience ratings.</a:t>
            </a:r>
          </a:p>
          <a:p>
            <a:pPr marL="285750" indent="-285750" algn="just">
              <a:buFont typeface="Wingdings" panose="05000000000000000000" pitchFamily="2" charset="2"/>
              <a:buChar char="Ø"/>
            </a:pPr>
            <a:r>
              <a:rPr lang="en-US" sz="1600" b="1" dirty="0">
                <a:solidFill>
                  <a:schemeClr val="bg1"/>
                </a:solidFill>
                <a:latin typeface="Abadi" panose="020B0604020104020204" pitchFamily="34" charset="0"/>
              </a:rPr>
              <a:t>Average Duration: </a:t>
            </a:r>
            <a:r>
              <a:rPr lang="en-US" sz="1600" dirty="0">
                <a:solidFill>
                  <a:schemeClr val="bg1"/>
                </a:solidFill>
                <a:latin typeface="Abadi" panose="020B0604020104020204" pitchFamily="34" charset="0"/>
              </a:rPr>
              <a:t>Movies have an average duration of approximately 110 minutes.</a:t>
            </a:r>
          </a:p>
          <a:p>
            <a:pPr marL="285750" indent="-285750" algn="just">
              <a:buFont typeface="Wingdings" panose="05000000000000000000" pitchFamily="2" charset="2"/>
              <a:buChar char="Ø"/>
            </a:pPr>
            <a:r>
              <a:rPr lang="en-US" sz="1600" b="1" dirty="0">
                <a:solidFill>
                  <a:schemeClr val="bg1"/>
                </a:solidFill>
                <a:latin typeface="Abadi" panose="020B0604020104020204" pitchFamily="34" charset="0"/>
              </a:rPr>
              <a:t>Consistency: </a:t>
            </a:r>
            <a:r>
              <a:rPr lang="en-US" sz="1600" dirty="0">
                <a:solidFill>
                  <a:schemeClr val="bg1"/>
                </a:solidFill>
                <a:latin typeface="Abadi" panose="020B0604020104020204" pitchFamily="34" charset="0"/>
              </a:rPr>
              <a:t>The standard deviation (~23 min) indicates a relatively consistent movie length distribution.	</a:t>
            </a:r>
            <a:r>
              <a:rPr lang="en-US" dirty="0"/>
              <a:t>							</a:t>
            </a:r>
          </a:p>
        </p:txBody>
      </p:sp>
    </p:spTree>
    <p:extLst>
      <p:ext uri="{BB962C8B-B14F-4D97-AF65-F5344CB8AC3E}">
        <p14:creationId xmlns:p14="http://schemas.microsoft.com/office/powerpoint/2010/main" val="2165047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0049E80-2CC5-4EC0-A59B-5450D4F5E589}"/>
              </a:ext>
            </a:extLst>
          </p:cNvPr>
          <p:cNvSpPr txBox="1"/>
          <p:nvPr/>
        </p:nvSpPr>
        <p:spPr>
          <a:xfrm>
            <a:off x="0" y="92773"/>
            <a:ext cx="9144000" cy="646331"/>
          </a:xfrm>
          <a:prstGeom prst="rect">
            <a:avLst/>
          </a:prstGeom>
          <a:solidFill>
            <a:srgbClr val="FFC000"/>
          </a:solidFill>
        </p:spPr>
        <p:txBody>
          <a:bodyPr wrap="square" rtlCol="0">
            <a:spAutoFit/>
          </a:bodyPr>
          <a:lstStyle/>
          <a:p>
            <a:pPr algn="just"/>
            <a:r>
              <a:rPr lang="en-US" b="1" dirty="0">
                <a:solidFill>
                  <a:schemeClr val="bg1"/>
                </a:solidFill>
                <a:latin typeface="Abadi" panose="020B0604020104020204" pitchFamily="34" charset="0"/>
              </a:rPr>
              <a:t>C. Language Analysis: </a:t>
            </a:r>
            <a:r>
              <a:rPr lang="en-US" dirty="0">
                <a:solidFill>
                  <a:schemeClr val="bg1"/>
                </a:solidFill>
                <a:latin typeface="Abadi" panose="020B0604020104020204" pitchFamily="34" charset="0"/>
              </a:rPr>
              <a:t>Determine the most common languages used in movies and analyze their impact on the IMDB score using descriptive statistics.</a:t>
            </a:r>
            <a:endParaRPr lang="en-IN" dirty="0">
              <a:solidFill>
                <a:schemeClr val="bg1"/>
              </a:solidFill>
              <a:latin typeface="Abadi" panose="020B0604020104020204" pitchFamily="34" charset="0"/>
            </a:endParaRPr>
          </a:p>
        </p:txBody>
      </p:sp>
      <p:pic>
        <p:nvPicPr>
          <p:cNvPr id="4" name="Picture 3">
            <a:extLst>
              <a:ext uri="{FF2B5EF4-FFF2-40B4-BE49-F238E27FC236}">
                <a16:creationId xmlns:a16="http://schemas.microsoft.com/office/drawing/2014/main" id="{ECBD1603-BA50-4C77-8D95-B477F4D84367}"/>
              </a:ext>
            </a:extLst>
          </p:cNvPr>
          <p:cNvPicPr>
            <a:picLocks noChangeAspect="1"/>
          </p:cNvPicPr>
          <p:nvPr/>
        </p:nvPicPr>
        <p:blipFill rotWithShape="1">
          <a:blip r:embed="rId2"/>
          <a:srcRect l="-1" r="909"/>
          <a:stretch/>
        </p:blipFill>
        <p:spPr>
          <a:xfrm>
            <a:off x="113792" y="928925"/>
            <a:ext cx="4136661" cy="389428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A6CEB06-D81C-4914-94C8-101614897817}"/>
              </a:ext>
            </a:extLst>
          </p:cNvPr>
          <p:cNvPicPr>
            <a:picLocks noChangeAspect="1"/>
          </p:cNvPicPr>
          <p:nvPr/>
        </p:nvPicPr>
        <p:blipFill>
          <a:blip r:embed="rId3"/>
          <a:stretch>
            <a:fillRect/>
          </a:stretch>
        </p:blipFill>
        <p:spPr>
          <a:xfrm>
            <a:off x="4545639" y="928925"/>
            <a:ext cx="4500027" cy="3894283"/>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B23958A6-48ED-47FE-9168-957A464EDF92}"/>
              </a:ext>
            </a:extLst>
          </p:cNvPr>
          <p:cNvSpPr txBox="1"/>
          <p:nvPr/>
        </p:nvSpPr>
        <p:spPr>
          <a:xfrm>
            <a:off x="113793" y="5086309"/>
            <a:ext cx="8916416" cy="1538883"/>
          </a:xfrm>
          <a:prstGeom prst="rect">
            <a:avLst/>
          </a:prstGeom>
          <a:solidFill>
            <a:srgbClr val="FFC000"/>
          </a:solidFill>
        </p:spPr>
        <p:txBody>
          <a:bodyPr wrap="square">
            <a:spAutoFit/>
          </a:bodyPr>
          <a:lstStyle/>
          <a:p>
            <a:pPr marL="285750" indent="-285750" algn="just">
              <a:buFont typeface="Wingdings" panose="05000000000000000000" pitchFamily="2" charset="2"/>
              <a:buChar char="q"/>
            </a:pPr>
            <a:r>
              <a:rPr lang="en-US" sz="1600" b="1" dirty="0">
                <a:solidFill>
                  <a:schemeClr val="bg1"/>
                </a:solidFill>
                <a:latin typeface="Abadi" panose="020B0604020104020204" pitchFamily="34" charset="0"/>
              </a:rPr>
              <a:t>English Dominates in Volume, But Not in Ratings:	</a:t>
            </a:r>
            <a:r>
              <a:rPr lang="en-US" sz="1600" dirty="0">
                <a:solidFill>
                  <a:schemeClr val="bg1"/>
                </a:solidFill>
                <a:latin typeface="Abadi" panose="020B0604020104020204" pitchFamily="34" charset="0"/>
              </a:rPr>
              <a:t>						</a:t>
            </a:r>
          </a:p>
          <a:p>
            <a:pPr algn="just"/>
            <a:r>
              <a:rPr lang="en-US" sz="1600" b="1" dirty="0">
                <a:solidFill>
                  <a:schemeClr val="bg1"/>
                </a:solidFill>
                <a:latin typeface="Abadi" panose="020B0604020104020204" pitchFamily="34" charset="0"/>
              </a:rPr>
              <a:t>Movies Count: </a:t>
            </a:r>
            <a:r>
              <a:rPr lang="en-US" sz="1600" dirty="0">
                <a:solidFill>
                  <a:schemeClr val="bg1"/>
                </a:solidFill>
                <a:latin typeface="Abadi" panose="020B0604020104020204" pitchFamily="34" charset="0"/>
              </a:rPr>
              <a:t>10,905 						</a:t>
            </a:r>
          </a:p>
          <a:p>
            <a:pPr algn="just"/>
            <a:r>
              <a:rPr lang="en-US" sz="1600" b="1" dirty="0">
                <a:solidFill>
                  <a:schemeClr val="bg1"/>
                </a:solidFill>
                <a:latin typeface="Abadi" panose="020B0604020104020204" pitchFamily="34" charset="0"/>
              </a:rPr>
              <a:t>Mean Rating: </a:t>
            </a:r>
            <a:r>
              <a:rPr lang="en-US" sz="1600" dirty="0">
                <a:solidFill>
                  <a:schemeClr val="bg1"/>
                </a:solidFill>
                <a:latin typeface="Abadi" panose="020B0604020104020204" pitchFamily="34" charset="0"/>
              </a:rPr>
              <a:t>6.42 – the lowest among major languages							</a:t>
            </a:r>
          </a:p>
          <a:p>
            <a:pPr algn="just"/>
            <a:r>
              <a:rPr lang="en-US" sz="1600" b="1" dirty="0">
                <a:solidFill>
                  <a:schemeClr val="bg1"/>
                </a:solidFill>
                <a:latin typeface="Abadi" panose="020B0604020104020204" pitchFamily="34" charset="0"/>
              </a:rPr>
              <a:t>Standard Deviation: </a:t>
            </a:r>
            <a:r>
              <a:rPr lang="en-US" sz="1600" dirty="0">
                <a:solidFill>
                  <a:schemeClr val="bg1"/>
                </a:solidFill>
                <a:latin typeface="Abadi" panose="020B0604020104020204" pitchFamily="34" charset="0"/>
              </a:rPr>
              <a:t>1.04 – fairly high, indicating that while some movies are highly rated, many receive lower scores.</a:t>
            </a:r>
            <a:r>
              <a:rPr lang="en-US" sz="1400" dirty="0">
                <a:solidFill>
                  <a:schemeClr val="bg1"/>
                </a:solidFill>
                <a:latin typeface="Abadi" panose="020B0604020104020204" pitchFamily="34" charset="0"/>
              </a:rPr>
              <a:t>						</a:t>
            </a:r>
          </a:p>
          <a:p>
            <a:pPr algn="just"/>
            <a:r>
              <a:rPr lang="en-US" sz="1400" dirty="0">
                <a:latin typeface="Abadi" panose="020B0604020104020204" pitchFamily="34" charset="0"/>
              </a:rPr>
              <a:t>			</a:t>
            </a:r>
          </a:p>
        </p:txBody>
      </p:sp>
    </p:spTree>
    <p:extLst>
      <p:ext uri="{BB962C8B-B14F-4D97-AF65-F5344CB8AC3E}">
        <p14:creationId xmlns:p14="http://schemas.microsoft.com/office/powerpoint/2010/main" val="1489212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FDD0C-22C8-45D1-B096-4A47DB3E0EE1}"/>
              </a:ext>
            </a:extLst>
          </p:cNvPr>
          <p:cNvSpPr txBox="1"/>
          <p:nvPr/>
        </p:nvSpPr>
        <p:spPr>
          <a:xfrm>
            <a:off x="140676" y="151179"/>
            <a:ext cx="8822453" cy="6555641"/>
          </a:xfrm>
          <a:prstGeom prst="rect">
            <a:avLst/>
          </a:prstGeom>
          <a:solidFill>
            <a:srgbClr val="FFC000"/>
          </a:solidFill>
        </p:spPr>
        <p:txBody>
          <a:bodyPr wrap="square">
            <a:spAutoFit/>
          </a:bodyPr>
          <a:lstStyle/>
          <a:p>
            <a:pPr marL="285750" indent="-285750">
              <a:buFont typeface="Wingdings" panose="05000000000000000000" pitchFamily="2" charset="2"/>
              <a:buChar char="q"/>
            </a:pPr>
            <a:r>
              <a:rPr lang="en-US" sz="1400" b="1" dirty="0">
                <a:solidFill>
                  <a:schemeClr val="bg1"/>
                </a:solidFill>
                <a:latin typeface="Abadi" panose="020B0604020104020204" pitchFamily="34" charset="0"/>
              </a:rPr>
              <a:t>Top Rated Languages (High Mean ):</a:t>
            </a:r>
          </a:p>
          <a:p>
            <a:r>
              <a:rPr lang="en-US" sz="1400" b="1" dirty="0">
                <a:solidFill>
                  <a:schemeClr val="bg1"/>
                </a:solidFill>
                <a:latin typeface="Abadi" panose="020B0604020104020204" pitchFamily="34" charset="0"/>
              </a:rPr>
              <a:t>Language	    Mean    Count    Notes</a:t>
            </a:r>
            <a:r>
              <a:rPr lang="en-US" sz="1400" dirty="0">
                <a:solidFill>
                  <a:schemeClr val="bg1"/>
                </a:solidFill>
                <a:latin typeface="Abadi" panose="020B0604020104020204" pitchFamily="34" charset="0"/>
              </a:rPr>
              <a:t>	</a:t>
            </a:r>
          </a:p>
          <a:p>
            <a:r>
              <a:rPr lang="en-US" sz="1400" dirty="0">
                <a:solidFill>
                  <a:schemeClr val="bg1"/>
                </a:solidFill>
                <a:latin typeface="Abadi" panose="020B0604020104020204" pitchFamily="34" charset="0"/>
              </a:rPr>
              <a:t>Telugu	     8.4	  5	    Highest mean, but very small count, May reflect niche or cult appeal.</a:t>
            </a:r>
          </a:p>
          <a:p>
            <a:r>
              <a:rPr lang="en-US" sz="1400" dirty="0">
                <a:solidFill>
                  <a:schemeClr val="bg1"/>
                </a:solidFill>
                <a:latin typeface="Abadi" panose="020B0604020104020204" pitchFamily="34" charset="0"/>
              </a:rPr>
              <a:t>Persian	     8.26	  5	    Also very high, but low sample size.	</a:t>
            </a:r>
          </a:p>
          <a:p>
            <a:r>
              <a:rPr lang="en-US" sz="1400" dirty="0">
                <a:solidFill>
                  <a:schemeClr val="bg1"/>
                </a:solidFill>
                <a:latin typeface="Abadi" panose="020B0604020104020204" pitchFamily="34" charset="0"/>
              </a:rPr>
              <a:t>Portuguese    7.97	 10	    High and more reliable than Telugu/Persian due to higher count.	</a:t>
            </a:r>
          </a:p>
          <a:p>
            <a:r>
              <a:rPr lang="en-US" sz="1400" dirty="0">
                <a:solidFill>
                  <a:schemeClr val="bg1"/>
                </a:solidFill>
                <a:latin typeface="Abadi" panose="020B0604020104020204" pitchFamily="34" charset="0"/>
              </a:rPr>
              <a:t>Indonesian     7.94	  7	    Small sample, high score — niche influence likely.	</a:t>
            </a:r>
          </a:p>
          <a:p>
            <a:pPr marL="285750" indent="-285750">
              <a:buFont typeface="Wingdings" panose="05000000000000000000" pitchFamily="2" charset="2"/>
              <a:buChar char="Ø"/>
            </a:pPr>
            <a:r>
              <a:rPr lang="en-US" sz="1400" dirty="0">
                <a:solidFill>
                  <a:schemeClr val="bg1"/>
                </a:solidFill>
                <a:latin typeface="Abadi" panose="020B0604020104020204" pitchFamily="34" charset="0"/>
              </a:rPr>
              <a:t>Reflect niche, highly rated entries rather than general quality.</a:t>
            </a:r>
          </a:p>
          <a:p>
            <a:endParaRPr lang="en-US" sz="1400" dirty="0">
              <a:solidFill>
                <a:schemeClr val="bg1"/>
              </a:solidFill>
              <a:latin typeface="Abadi" panose="020B0604020104020204" pitchFamily="34" charset="0"/>
            </a:endParaRPr>
          </a:p>
          <a:p>
            <a:pPr marL="285750" indent="-285750">
              <a:buFont typeface="Wingdings" panose="05000000000000000000" pitchFamily="2" charset="2"/>
              <a:buChar char="q"/>
            </a:pPr>
            <a:r>
              <a:rPr lang="en-US" sz="1400" b="1" dirty="0">
                <a:solidFill>
                  <a:schemeClr val="bg1"/>
                </a:solidFill>
                <a:latin typeface="Abadi" panose="020B0604020104020204" pitchFamily="34" charset="0"/>
              </a:rPr>
              <a:t>Low Rated Languages: </a:t>
            </a:r>
          </a:p>
          <a:p>
            <a:r>
              <a:rPr lang="en-US" sz="1400" b="1" dirty="0">
                <a:solidFill>
                  <a:schemeClr val="bg1"/>
                </a:solidFill>
                <a:latin typeface="Abadi" panose="020B0604020104020204" pitchFamily="34" charset="0"/>
              </a:rPr>
              <a:t>Language	     Mean	  Count	   Notes</a:t>
            </a:r>
            <a:r>
              <a:rPr lang="en-US" sz="1400" dirty="0">
                <a:solidFill>
                  <a:schemeClr val="bg1"/>
                </a:solidFill>
                <a:latin typeface="Abadi" panose="020B0604020104020204" pitchFamily="34" charset="0"/>
              </a:rPr>
              <a:t>	</a:t>
            </a:r>
          </a:p>
          <a:p>
            <a:r>
              <a:rPr lang="en-US" sz="1400" dirty="0">
                <a:solidFill>
                  <a:schemeClr val="bg1"/>
                </a:solidFill>
                <a:latin typeface="Abadi" panose="020B0604020104020204" pitchFamily="34" charset="0"/>
              </a:rPr>
              <a:t>English	     6.42	 10,905	 Lowest mean overall.	</a:t>
            </a:r>
          </a:p>
          <a:p>
            <a:r>
              <a:rPr lang="en-US" sz="1400" dirty="0">
                <a:solidFill>
                  <a:schemeClr val="bg1"/>
                </a:solidFill>
                <a:latin typeface="Abadi" panose="020B0604020104020204" pitchFamily="34" charset="0"/>
              </a:rPr>
              <a:t>Bosnian	     4.3	    3	          Very low, but small count.	</a:t>
            </a:r>
          </a:p>
          <a:p>
            <a:r>
              <a:rPr lang="en-US" sz="1400" dirty="0">
                <a:solidFill>
                  <a:schemeClr val="bg1"/>
                </a:solidFill>
                <a:latin typeface="Abadi" panose="020B0604020104020204" pitchFamily="34" charset="0"/>
              </a:rPr>
              <a:t>Kazakh	      6	            3	          Low mean, small sample.</a:t>
            </a:r>
          </a:p>
          <a:p>
            <a:pPr marL="285750" indent="-285750">
              <a:buFont typeface="Wingdings" panose="05000000000000000000" pitchFamily="2" charset="2"/>
              <a:buChar char="Ø"/>
            </a:pPr>
            <a:r>
              <a:rPr lang="en-US" sz="1400" dirty="0">
                <a:solidFill>
                  <a:schemeClr val="bg1"/>
                </a:solidFill>
                <a:latin typeface="Abadi" panose="020B0604020104020204" pitchFamily="34" charset="0"/>
              </a:rPr>
              <a:t>In small samples, extreme values can dominate.				</a:t>
            </a:r>
          </a:p>
          <a:p>
            <a:endParaRPr lang="en-US" sz="1400" b="1" dirty="0">
              <a:solidFill>
                <a:schemeClr val="bg1"/>
              </a:solidFill>
              <a:latin typeface="Abadi" panose="020B0604020104020204" pitchFamily="34" charset="0"/>
            </a:endParaRPr>
          </a:p>
          <a:p>
            <a:pPr marL="285750" indent="-285750">
              <a:buFont typeface="Wingdings" panose="05000000000000000000" pitchFamily="2" charset="2"/>
              <a:buChar char="q"/>
            </a:pPr>
            <a:r>
              <a:rPr lang="en-US" sz="1400" b="1" dirty="0">
                <a:solidFill>
                  <a:schemeClr val="bg1"/>
                </a:solidFill>
                <a:latin typeface="Abadi" panose="020B0604020104020204" pitchFamily="34" charset="0"/>
              </a:rPr>
              <a:t>Language with High Ratings and Good Sample Size: </a:t>
            </a:r>
          </a:p>
          <a:p>
            <a:r>
              <a:rPr lang="en-US" sz="1400" b="1" dirty="0">
                <a:solidFill>
                  <a:schemeClr val="bg1"/>
                </a:solidFill>
                <a:latin typeface="Abadi" panose="020B0604020104020204" pitchFamily="34" charset="0"/>
              </a:rPr>
              <a:t>Language	  Mean     Count     Std Dev      Notes</a:t>
            </a:r>
          </a:p>
          <a:p>
            <a:r>
              <a:rPr lang="en-US" sz="1400" dirty="0">
                <a:solidFill>
                  <a:schemeClr val="bg1"/>
                </a:solidFill>
                <a:latin typeface="Abadi" panose="020B0604020104020204" pitchFamily="34" charset="0"/>
              </a:rPr>
              <a:t>Japanese	  7.57	  42	      0.89        High quality perception, strong cinema culture.</a:t>
            </a:r>
          </a:p>
          <a:p>
            <a:r>
              <a:rPr lang="en-US" sz="1400" dirty="0">
                <a:solidFill>
                  <a:schemeClr val="bg1"/>
                </a:solidFill>
                <a:latin typeface="Abadi" panose="020B0604020104020204" pitchFamily="34" charset="0"/>
              </a:rPr>
              <a:t>German	  7.71	  35	      0.6	    High and consistent.</a:t>
            </a:r>
          </a:p>
          <a:p>
            <a:r>
              <a:rPr lang="en-US" sz="1400" dirty="0">
                <a:solidFill>
                  <a:schemeClr val="bg1"/>
                </a:solidFill>
                <a:latin typeface="Abadi" panose="020B0604020104020204" pitchFamily="34" charset="0"/>
              </a:rPr>
              <a:t>French	  7.3	        109	      0.54        More reliable sample, consistently well-rated.</a:t>
            </a:r>
          </a:p>
          <a:p>
            <a:r>
              <a:rPr lang="en-US" sz="1400" dirty="0">
                <a:solidFill>
                  <a:schemeClr val="bg1"/>
                </a:solidFill>
                <a:latin typeface="Abadi" panose="020B0604020104020204" pitchFamily="34" charset="0"/>
              </a:rPr>
              <a:t>Spanish	  7.08	  66	      0.82        Popular globally, diverse film industry.</a:t>
            </a:r>
          </a:p>
          <a:p>
            <a:pPr marL="285750" indent="-285750">
              <a:buFont typeface="Wingdings" panose="05000000000000000000" pitchFamily="2" charset="2"/>
              <a:buChar char="Ø"/>
            </a:pPr>
            <a:r>
              <a:rPr lang="en-US" sz="1400" dirty="0">
                <a:solidFill>
                  <a:schemeClr val="bg1"/>
                </a:solidFill>
                <a:latin typeface="Abadi" panose="020B0604020104020204" pitchFamily="34" charset="0"/>
              </a:rPr>
              <a:t>These offer a balance between popularity and consistent quality.	</a:t>
            </a:r>
          </a:p>
          <a:p>
            <a:pPr marL="285750" indent="-285750">
              <a:buFont typeface="Wingdings" panose="05000000000000000000" pitchFamily="2" charset="2"/>
              <a:buChar char="Ø"/>
            </a:pPr>
            <a:endParaRPr lang="en-US" sz="1400" dirty="0">
              <a:solidFill>
                <a:schemeClr val="bg1"/>
              </a:solidFill>
              <a:latin typeface="Abadi" panose="020B0604020104020204" pitchFamily="34" charset="0"/>
            </a:endParaRPr>
          </a:p>
          <a:p>
            <a:pPr marL="285750" indent="-285750">
              <a:buFont typeface="Wingdings" panose="05000000000000000000" pitchFamily="2" charset="2"/>
              <a:buChar char="q"/>
            </a:pPr>
            <a:r>
              <a:rPr lang="en-US" sz="1400" b="1" dirty="0">
                <a:solidFill>
                  <a:schemeClr val="bg1"/>
                </a:solidFill>
                <a:latin typeface="Abadi" panose="020B0604020104020204" pitchFamily="34" charset="0"/>
              </a:rPr>
              <a:t>Consistency (Low Standard Deviation):	</a:t>
            </a:r>
            <a:r>
              <a:rPr lang="en-US" sz="1400" dirty="0">
                <a:solidFill>
                  <a:schemeClr val="bg1"/>
                </a:solidFill>
                <a:latin typeface="Abadi" panose="020B0604020104020204" pitchFamily="34" charset="0"/>
              </a:rPr>
              <a:t>	</a:t>
            </a:r>
          </a:p>
          <a:p>
            <a:r>
              <a:rPr lang="en-US" sz="1400" b="1" dirty="0">
                <a:solidFill>
                  <a:schemeClr val="bg1"/>
                </a:solidFill>
                <a:latin typeface="Abadi" panose="020B0604020104020204" pitchFamily="34" charset="0"/>
              </a:rPr>
              <a:t>Language	  Std Dev	  Mean     Count</a:t>
            </a:r>
          </a:p>
          <a:p>
            <a:r>
              <a:rPr lang="en-US" sz="1400" dirty="0">
                <a:solidFill>
                  <a:schemeClr val="bg1"/>
                </a:solidFill>
                <a:latin typeface="Abadi" panose="020B0604020104020204" pitchFamily="34" charset="0"/>
              </a:rPr>
              <a:t>Hebrew	    0.39	   7.66	11</a:t>
            </a:r>
          </a:p>
          <a:p>
            <a:r>
              <a:rPr lang="en-US" sz="1400" dirty="0">
                <a:solidFill>
                  <a:schemeClr val="bg1"/>
                </a:solidFill>
                <a:latin typeface="Abadi" panose="020B0604020104020204" pitchFamily="34" charset="0"/>
              </a:rPr>
              <a:t>Cantonese	    0.39	   7.3	         23</a:t>
            </a:r>
          </a:p>
          <a:p>
            <a:r>
              <a:rPr lang="en-US" sz="1400" dirty="0">
                <a:solidFill>
                  <a:schemeClr val="bg1"/>
                </a:solidFill>
                <a:latin typeface="Abadi" panose="020B0604020104020204" pitchFamily="34" charset="0"/>
              </a:rPr>
              <a:t>Indonesian	    0.32	   7.94	 7</a:t>
            </a:r>
          </a:p>
          <a:p>
            <a:r>
              <a:rPr lang="en-US" sz="1400" dirty="0">
                <a:solidFill>
                  <a:schemeClr val="bg1"/>
                </a:solidFill>
                <a:latin typeface="Abadi" panose="020B0604020104020204" pitchFamily="34" charset="0"/>
              </a:rPr>
              <a:t>Thai	            0.32	   6.76	10</a:t>
            </a:r>
          </a:p>
          <a:p>
            <a:pPr marL="285750" indent="-285750">
              <a:buFont typeface="Wingdings" panose="05000000000000000000" pitchFamily="2" charset="2"/>
              <a:buChar char="Ø"/>
            </a:pPr>
            <a:r>
              <a:rPr lang="en-US" sz="1400" dirty="0">
                <a:solidFill>
                  <a:schemeClr val="bg1"/>
                </a:solidFill>
                <a:latin typeface="Abadi" panose="020B0604020104020204" pitchFamily="34" charset="0"/>
              </a:rPr>
              <a:t>Demonstrate tight rating ranges, suggesting uniformly well-received films, even if fewer in number.</a:t>
            </a:r>
          </a:p>
        </p:txBody>
      </p:sp>
    </p:spTree>
    <p:extLst>
      <p:ext uri="{BB962C8B-B14F-4D97-AF65-F5344CB8AC3E}">
        <p14:creationId xmlns:p14="http://schemas.microsoft.com/office/powerpoint/2010/main" val="222117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0B81B3-BB7D-4930-96C3-3B25F32FF5FA}"/>
              </a:ext>
            </a:extLst>
          </p:cNvPr>
          <p:cNvPicPr>
            <a:picLocks noChangeAspect="1"/>
          </p:cNvPicPr>
          <p:nvPr/>
        </p:nvPicPr>
        <p:blipFill>
          <a:blip r:embed="rId2"/>
          <a:stretch>
            <a:fillRect/>
          </a:stretch>
        </p:blipFill>
        <p:spPr>
          <a:xfrm>
            <a:off x="254601" y="104269"/>
            <a:ext cx="8634798" cy="407584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4A927DC1-E318-4659-8188-4646245F3876}"/>
              </a:ext>
            </a:extLst>
          </p:cNvPr>
          <p:cNvSpPr txBox="1"/>
          <p:nvPr/>
        </p:nvSpPr>
        <p:spPr>
          <a:xfrm>
            <a:off x="141072" y="4759681"/>
            <a:ext cx="4430928" cy="1754326"/>
          </a:xfrm>
          <a:prstGeom prst="rect">
            <a:avLst/>
          </a:prstGeom>
          <a:solidFill>
            <a:srgbClr val="FFC000"/>
          </a:solidFill>
        </p:spPr>
        <p:txBody>
          <a:bodyPr wrap="square" rtlCol="0">
            <a:spAutoFit/>
          </a:bodyPr>
          <a:lstStyle/>
          <a:p>
            <a:pPr algn="just"/>
            <a:r>
              <a:rPr lang="en-US" dirty="0">
                <a:solidFill>
                  <a:schemeClr val="bg1"/>
                </a:solidFill>
                <a:latin typeface="Abadi" panose="020B0604020104020204" pitchFamily="34" charset="0"/>
              </a:rPr>
              <a:t>Although small sample sizes bias results higher or lower, languages like French, German, Japanese, and Spanish balance quality, consistency, and believability among audience ratings to become great performers in world cinema.</a:t>
            </a:r>
            <a:endParaRPr lang="en-IN" dirty="0">
              <a:solidFill>
                <a:schemeClr val="bg1"/>
              </a:solidFill>
              <a:latin typeface="Abadi" panose="020B0604020104020204" pitchFamily="34" charset="0"/>
            </a:endParaRPr>
          </a:p>
        </p:txBody>
      </p:sp>
      <p:pic>
        <p:nvPicPr>
          <p:cNvPr id="6" name="Picture 5">
            <a:extLst>
              <a:ext uri="{FF2B5EF4-FFF2-40B4-BE49-F238E27FC236}">
                <a16:creationId xmlns:a16="http://schemas.microsoft.com/office/drawing/2014/main" id="{DD711429-92EA-4734-8BE0-AA5799752B6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t="8422" b="8093"/>
          <a:stretch/>
        </p:blipFill>
        <p:spPr>
          <a:xfrm>
            <a:off x="4860405" y="4595353"/>
            <a:ext cx="4028994" cy="2158378"/>
          </a:xfrm>
          <a:prstGeom prst="rect">
            <a:avLst/>
          </a:prstGeom>
          <a:ln>
            <a:noFill/>
          </a:ln>
          <a:effectLst>
            <a:softEdge rad="112500"/>
          </a:effectLst>
        </p:spPr>
      </p:pic>
    </p:spTree>
    <p:extLst>
      <p:ext uri="{BB962C8B-B14F-4D97-AF65-F5344CB8AC3E}">
        <p14:creationId xmlns:p14="http://schemas.microsoft.com/office/powerpoint/2010/main" val="31022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0049E80-2CC5-4EC0-A59B-5450D4F5E589}"/>
              </a:ext>
            </a:extLst>
          </p:cNvPr>
          <p:cNvSpPr txBox="1"/>
          <p:nvPr/>
        </p:nvSpPr>
        <p:spPr>
          <a:xfrm>
            <a:off x="20659" y="137837"/>
            <a:ext cx="9154048" cy="646331"/>
          </a:xfrm>
          <a:prstGeom prst="rect">
            <a:avLst/>
          </a:prstGeom>
          <a:solidFill>
            <a:srgbClr val="FFC000"/>
          </a:solidFill>
        </p:spPr>
        <p:txBody>
          <a:bodyPr wrap="square" rtlCol="0">
            <a:spAutoFit/>
          </a:bodyPr>
          <a:lstStyle/>
          <a:p>
            <a:r>
              <a:rPr lang="en-US" b="1" dirty="0">
                <a:solidFill>
                  <a:schemeClr val="bg1"/>
                </a:solidFill>
                <a:latin typeface="Arial Black" panose="020B0A04020102020204" pitchFamily="34" charset="0"/>
              </a:rPr>
              <a:t>D. Director Analysis: </a:t>
            </a:r>
            <a:r>
              <a:rPr lang="en-US" dirty="0">
                <a:solidFill>
                  <a:schemeClr val="bg1"/>
                </a:solidFill>
                <a:latin typeface="Abadi" panose="020B0604020104020204" pitchFamily="34" charset="0"/>
              </a:rPr>
              <a:t>Identify the top directors based on their average IMDB score and analyze their contribution to the success of movies using percentile calculations.</a:t>
            </a:r>
            <a:endParaRPr lang="en-IN" dirty="0">
              <a:solidFill>
                <a:schemeClr val="bg1"/>
              </a:solidFill>
              <a:latin typeface="Abadi" panose="020B0604020104020204" pitchFamily="34" charset="0"/>
            </a:endParaRPr>
          </a:p>
        </p:txBody>
      </p:sp>
      <p:pic>
        <p:nvPicPr>
          <p:cNvPr id="10" name="Picture 9">
            <a:extLst>
              <a:ext uri="{FF2B5EF4-FFF2-40B4-BE49-F238E27FC236}">
                <a16:creationId xmlns:a16="http://schemas.microsoft.com/office/drawing/2014/main" id="{E845CDBB-3D53-4772-AACF-D02C6F4597EC}"/>
              </a:ext>
            </a:extLst>
          </p:cNvPr>
          <p:cNvPicPr>
            <a:picLocks noChangeAspect="1"/>
          </p:cNvPicPr>
          <p:nvPr/>
        </p:nvPicPr>
        <p:blipFill>
          <a:blip r:embed="rId2"/>
          <a:stretch>
            <a:fillRect/>
          </a:stretch>
        </p:blipFill>
        <p:spPr>
          <a:xfrm>
            <a:off x="134209" y="896393"/>
            <a:ext cx="2715358" cy="2504362"/>
          </a:xfrm>
          <a:prstGeom prst="rect">
            <a:avLst/>
          </a:prstGeom>
        </p:spPr>
      </p:pic>
      <p:pic>
        <p:nvPicPr>
          <p:cNvPr id="16" name="Picture 15">
            <a:extLst>
              <a:ext uri="{FF2B5EF4-FFF2-40B4-BE49-F238E27FC236}">
                <a16:creationId xmlns:a16="http://schemas.microsoft.com/office/drawing/2014/main" id="{E351CBD3-C2DE-4063-94CC-F56F4859BC49}"/>
              </a:ext>
            </a:extLst>
          </p:cNvPr>
          <p:cNvPicPr>
            <a:picLocks noChangeAspect="1"/>
          </p:cNvPicPr>
          <p:nvPr/>
        </p:nvPicPr>
        <p:blipFill>
          <a:blip r:embed="rId3"/>
          <a:stretch>
            <a:fillRect/>
          </a:stretch>
        </p:blipFill>
        <p:spPr>
          <a:xfrm>
            <a:off x="3043298" y="3611562"/>
            <a:ext cx="2644070" cy="505484"/>
          </a:xfrm>
          <a:prstGeom prst="rect">
            <a:avLst/>
          </a:prstGeom>
        </p:spPr>
      </p:pic>
      <p:pic>
        <p:nvPicPr>
          <p:cNvPr id="20" name="Picture 19">
            <a:extLst>
              <a:ext uri="{FF2B5EF4-FFF2-40B4-BE49-F238E27FC236}">
                <a16:creationId xmlns:a16="http://schemas.microsoft.com/office/drawing/2014/main" id="{D37EEE13-BE22-4D12-B774-137711B925B0}"/>
              </a:ext>
            </a:extLst>
          </p:cNvPr>
          <p:cNvPicPr>
            <a:picLocks noChangeAspect="1"/>
          </p:cNvPicPr>
          <p:nvPr/>
        </p:nvPicPr>
        <p:blipFill>
          <a:blip r:embed="rId4"/>
          <a:stretch>
            <a:fillRect/>
          </a:stretch>
        </p:blipFill>
        <p:spPr>
          <a:xfrm>
            <a:off x="2905158" y="896392"/>
            <a:ext cx="6156000" cy="2532608"/>
          </a:xfrm>
          <a:prstGeom prst="rect">
            <a:avLst/>
          </a:prstGeom>
        </p:spPr>
      </p:pic>
      <p:sp>
        <p:nvSpPr>
          <p:cNvPr id="23" name="TextBox 22">
            <a:extLst>
              <a:ext uri="{FF2B5EF4-FFF2-40B4-BE49-F238E27FC236}">
                <a16:creationId xmlns:a16="http://schemas.microsoft.com/office/drawing/2014/main" id="{A8F734FA-96FF-4B8A-A93C-2E6432E3EB86}"/>
              </a:ext>
            </a:extLst>
          </p:cNvPr>
          <p:cNvSpPr txBox="1"/>
          <p:nvPr/>
        </p:nvSpPr>
        <p:spPr>
          <a:xfrm>
            <a:off x="134209" y="4257950"/>
            <a:ext cx="8926949" cy="2462213"/>
          </a:xfrm>
          <a:prstGeom prst="rect">
            <a:avLst/>
          </a:prstGeom>
          <a:solidFill>
            <a:srgbClr val="FFC000"/>
          </a:solidFill>
        </p:spPr>
        <p:txBody>
          <a:bodyPr wrap="square" rtlCol="0">
            <a:spAutoFit/>
          </a:bodyPr>
          <a:lstStyle/>
          <a:p>
            <a:pPr marL="285750" indent="-285750">
              <a:buFont typeface="Wingdings" panose="05000000000000000000" pitchFamily="2" charset="2"/>
              <a:buChar char="q"/>
            </a:pPr>
            <a:r>
              <a:rPr lang="en-US" sz="1400" dirty="0">
                <a:solidFill>
                  <a:schemeClr val="bg1"/>
                </a:solidFill>
                <a:latin typeface="Abadi" panose="020B0604020104020204" pitchFamily="34" charset="0"/>
              </a:rPr>
              <a:t>Director list , Avg_IMDB_Score and Movie_Count are calculated with Pivot Table, in which ‘director_name’ will be in Row section and ‘imdb_score’ ( Sheet – Cleaned ) in the value section twice, and change from field setting to Average and Count respectively.</a:t>
            </a:r>
          </a:p>
          <a:p>
            <a:pPr marL="285750" indent="-285750">
              <a:buFont typeface="Wingdings" panose="05000000000000000000" pitchFamily="2" charset="2"/>
              <a:buChar char="q"/>
            </a:pPr>
            <a:r>
              <a:rPr lang="en-US" sz="1400" dirty="0">
                <a:solidFill>
                  <a:schemeClr val="bg1"/>
                </a:solidFill>
                <a:latin typeface="Abadi" panose="020B0604020104020204" pitchFamily="34" charset="0"/>
              </a:rPr>
              <a:t>For Percentile, formula used =PERCENTRANK.INC(B$2:B$1747, B2) where B2 will change for Avg_IMDB_Score, so drag the value till last row.</a:t>
            </a:r>
          </a:p>
          <a:p>
            <a:pPr marL="285750" indent="-285750">
              <a:buFont typeface="Wingdings" panose="05000000000000000000" pitchFamily="2" charset="2"/>
              <a:buChar char="q"/>
            </a:pPr>
            <a:r>
              <a:rPr lang="en-US" sz="1400" dirty="0">
                <a:solidFill>
                  <a:schemeClr val="bg1"/>
                </a:solidFill>
                <a:latin typeface="Abadi" panose="020B0604020104020204" pitchFamily="34" charset="0"/>
              </a:rPr>
              <a:t>For Top_Director, formula used =IF(D2&gt;=0.9, "Top 10%", "Others") where D2 will change for Percentile so drag till last row.</a:t>
            </a:r>
          </a:p>
          <a:p>
            <a:pPr marL="285750" indent="-285750">
              <a:buFont typeface="Wingdings" panose="05000000000000000000" pitchFamily="2" charset="2"/>
              <a:buChar char="q"/>
            </a:pPr>
            <a:r>
              <a:rPr lang="en-US" sz="1400" dirty="0">
                <a:solidFill>
                  <a:schemeClr val="bg1"/>
                </a:solidFill>
                <a:latin typeface="Abadi" panose="020B0604020104020204" pitchFamily="34" charset="0"/>
              </a:rPr>
              <a:t>For Top 10% Director, formula used =AVERAGEIFS(B2:B1747, E2:E1747, "Top 10%") where B2:B1747 is the Avg_IMDB_Score and E2:E1747 is the Top_Director till last row.</a:t>
            </a:r>
          </a:p>
          <a:p>
            <a:pPr marL="285750" indent="-285750">
              <a:buFont typeface="Wingdings" panose="05000000000000000000" pitchFamily="2" charset="2"/>
              <a:buChar char="q"/>
            </a:pPr>
            <a:r>
              <a:rPr lang="en-US" sz="1400" dirty="0">
                <a:solidFill>
                  <a:schemeClr val="bg1"/>
                </a:solidFill>
                <a:latin typeface="Abadi" panose="020B0604020104020204" pitchFamily="34" charset="0"/>
              </a:rPr>
              <a:t>For Overall Director, formula used =AVERAGE(B2:B1747) where B2:B1747 is the Avg_IMDB_Score till last row.</a:t>
            </a:r>
          </a:p>
        </p:txBody>
      </p:sp>
    </p:spTree>
    <p:extLst>
      <p:ext uri="{BB962C8B-B14F-4D97-AF65-F5344CB8AC3E}">
        <p14:creationId xmlns:p14="http://schemas.microsoft.com/office/powerpoint/2010/main" val="3379096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64BC69-95B4-45B6-AA2D-6D41C6A66303}"/>
              </a:ext>
            </a:extLst>
          </p:cNvPr>
          <p:cNvPicPr>
            <a:picLocks noChangeAspect="1"/>
          </p:cNvPicPr>
          <p:nvPr/>
        </p:nvPicPr>
        <p:blipFill>
          <a:blip r:embed="rId2"/>
          <a:stretch>
            <a:fillRect/>
          </a:stretch>
        </p:blipFill>
        <p:spPr>
          <a:xfrm>
            <a:off x="239445" y="98935"/>
            <a:ext cx="8665109" cy="3918953"/>
          </a:xfrm>
          <a:prstGeom prst="rect">
            <a:avLst/>
          </a:prstGeom>
        </p:spPr>
      </p:pic>
      <p:sp>
        <p:nvSpPr>
          <p:cNvPr id="3" name="TextBox 2">
            <a:extLst>
              <a:ext uri="{FF2B5EF4-FFF2-40B4-BE49-F238E27FC236}">
                <a16:creationId xmlns:a16="http://schemas.microsoft.com/office/drawing/2014/main" id="{1243D4A5-E0D9-4BCA-8599-8FA75C5A24C5}"/>
              </a:ext>
            </a:extLst>
          </p:cNvPr>
          <p:cNvSpPr txBox="1"/>
          <p:nvPr/>
        </p:nvSpPr>
        <p:spPr>
          <a:xfrm>
            <a:off x="207586" y="4441958"/>
            <a:ext cx="4665865" cy="1384995"/>
          </a:xfrm>
          <a:prstGeom prst="rect">
            <a:avLst/>
          </a:prstGeom>
          <a:solidFill>
            <a:srgbClr val="FFC000"/>
          </a:solidFill>
        </p:spPr>
        <p:txBody>
          <a:bodyPr wrap="square">
            <a:spAutoFit/>
          </a:bodyPr>
          <a:lstStyle/>
          <a:p>
            <a:pPr marL="285750" indent="-285750" algn="just">
              <a:buFont typeface="Wingdings" panose="05000000000000000000" pitchFamily="2" charset="2"/>
              <a:buChar char="q"/>
            </a:pPr>
            <a:r>
              <a:rPr lang="en-US" sz="1400" dirty="0">
                <a:solidFill>
                  <a:schemeClr val="bg1"/>
                </a:solidFill>
                <a:latin typeface="Abadi" panose="020B0604020104020204" pitchFamily="34" charset="0"/>
              </a:rPr>
              <a:t>High mean scores suggest that percentile ranking is a good way to determine high-scoring filmmakers.</a:t>
            </a:r>
          </a:p>
          <a:p>
            <a:pPr marL="285750" indent="-285750" algn="just">
              <a:buFont typeface="Wingdings" panose="05000000000000000000" pitchFamily="2" charset="2"/>
              <a:buChar char="q"/>
            </a:pPr>
            <a:endParaRPr lang="en-US" sz="1400" dirty="0">
              <a:solidFill>
                <a:schemeClr val="bg1"/>
              </a:solidFill>
              <a:latin typeface="Abadi" panose="020B0604020104020204" pitchFamily="34" charset="0"/>
            </a:endParaRPr>
          </a:p>
          <a:p>
            <a:pPr marL="285750" indent="-285750" algn="just">
              <a:buFont typeface="Wingdings" panose="05000000000000000000" pitchFamily="2" charset="2"/>
              <a:buChar char="q"/>
            </a:pPr>
            <a:r>
              <a:rPr lang="en-US" sz="1400" dirty="0">
                <a:solidFill>
                  <a:schemeClr val="bg1"/>
                </a:solidFill>
                <a:latin typeface="Abadi" panose="020B0604020104020204" pitchFamily="34" charset="0"/>
              </a:rPr>
              <a:t>These directors are likely to have a mix of good ratings, regular quality, and possibly dedicated fans that help to improve their ratings.</a:t>
            </a:r>
            <a:endParaRPr lang="en-IN" sz="1400" dirty="0">
              <a:solidFill>
                <a:schemeClr val="bg1"/>
              </a:solidFill>
              <a:latin typeface="Abadi" panose="020B0604020104020204" pitchFamily="34" charset="0"/>
            </a:endParaRPr>
          </a:p>
        </p:txBody>
      </p:sp>
      <p:pic>
        <p:nvPicPr>
          <p:cNvPr id="5" name="Picture 4">
            <a:extLst>
              <a:ext uri="{FF2B5EF4-FFF2-40B4-BE49-F238E27FC236}">
                <a16:creationId xmlns:a16="http://schemas.microsoft.com/office/drawing/2014/main" id="{DEB06C70-6094-45D9-9E57-699A36B1FC1A}"/>
              </a:ext>
            </a:extLst>
          </p:cNvPr>
          <p:cNvPicPr>
            <a:picLocks noChangeAspect="1"/>
          </p:cNvPicPr>
          <p:nvPr/>
        </p:nvPicPr>
        <p:blipFill rotWithShape="1">
          <a:blip r:embed="rId3"/>
          <a:srcRect r="8937"/>
          <a:stretch/>
        </p:blipFill>
        <p:spPr>
          <a:xfrm>
            <a:off x="5174900" y="4210133"/>
            <a:ext cx="3729654" cy="24864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4173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0049E80-2CC5-4EC0-A59B-5450D4F5E589}"/>
              </a:ext>
            </a:extLst>
          </p:cNvPr>
          <p:cNvSpPr txBox="1"/>
          <p:nvPr/>
        </p:nvSpPr>
        <p:spPr>
          <a:xfrm>
            <a:off x="0" y="79792"/>
            <a:ext cx="9144000" cy="646331"/>
          </a:xfrm>
          <a:prstGeom prst="rect">
            <a:avLst/>
          </a:prstGeom>
          <a:solidFill>
            <a:srgbClr val="FFC000"/>
          </a:solidFill>
        </p:spPr>
        <p:txBody>
          <a:bodyPr wrap="square" rtlCol="0">
            <a:spAutoFit/>
          </a:bodyPr>
          <a:lstStyle/>
          <a:p>
            <a:r>
              <a:rPr lang="en-IN" b="1" i="0" dirty="0">
                <a:solidFill>
                  <a:schemeClr val="bg1"/>
                </a:solidFill>
                <a:effectLst/>
                <a:latin typeface="Arial Black" panose="020B0A04020102020204" pitchFamily="34" charset="0"/>
              </a:rPr>
              <a:t>E. Budget Analysis: </a:t>
            </a:r>
            <a:r>
              <a:rPr lang="en-US" b="0" i="0" dirty="0">
                <a:solidFill>
                  <a:schemeClr val="bg1"/>
                </a:solidFill>
                <a:effectLst/>
                <a:latin typeface="Abadi" panose="020B0604020104020204" pitchFamily="34" charset="0"/>
              </a:rPr>
              <a:t>Analyze the correlation between movie budgets and gross earnings, and identify the movies with the highest profit margin.</a:t>
            </a:r>
            <a:endParaRPr lang="en-IN" dirty="0">
              <a:solidFill>
                <a:schemeClr val="bg1"/>
              </a:solidFill>
              <a:effectLst>
                <a:outerShdw blurRad="38100" dist="38100" dir="2700000" algn="tl">
                  <a:srgbClr val="000000">
                    <a:alpha val="43137"/>
                  </a:srgbClr>
                </a:outerShdw>
              </a:effectLst>
              <a:latin typeface="Abadi" panose="020B0604020104020204" pitchFamily="34" charset="0"/>
            </a:endParaRPr>
          </a:p>
        </p:txBody>
      </p:sp>
      <p:pic>
        <p:nvPicPr>
          <p:cNvPr id="13" name="Picture 12">
            <a:extLst>
              <a:ext uri="{FF2B5EF4-FFF2-40B4-BE49-F238E27FC236}">
                <a16:creationId xmlns:a16="http://schemas.microsoft.com/office/drawing/2014/main" id="{F9EDFBCD-DF45-4179-B087-E770A4B9F06C}"/>
              </a:ext>
            </a:extLst>
          </p:cNvPr>
          <p:cNvPicPr>
            <a:picLocks noChangeAspect="1"/>
          </p:cNvPicPr>
          <p:nvPr/>
        </p:nvPicPr>
        <p:blipFill>
          <a:blip r:embed="rId2"/>
          <a:stretch>
            <a:fillRect/>
          </a:stretch>
        </p:blipFill>
        <p:spPr>
          <a:xfrm>
            <a:off x="4569021" y="1046611"/>
            <a:ext cx="4341811" cy="2540651"/>
          </a:xfrm>
          <a:prstGeom prst="rect">
            <a:avLst/>
          </a:prstGeom>
        </p:spPr>
      </p:pic>
      <p:pic>
        <p:nvPicPr>
          <p:cNvPr id="16" name="Picture 15">
            <a:extLst>
              <a:ext uri="{FF2B5EF4-FFF2-40B4-BE49-F238E27FC236}">
                <a16:creationId xmlns:a16="http://schemas.microsoft.com/office/drawing/2014/main" id="{A0FC1BDF-AD4D-45EF-81FF-974DC607F5DB}"/>
              </a:ext>
            </a:extLst>
          </p:cNvPr>
          <p:cNvPicPr>
            <a:picLocks noChangeAspect="1"/>
          </p:cNvPicPr>
          <p:nvPr/>
        </p:nvPicPr>
        <p:blipFill>
          <a:blip r:embed="rId3"/>
          <a:stretch>
            <a:fillRect/>
          </a:stretch>
        </p:blipFill>
        <p:spPr>
          <a:xfrm>
            <a:off x="233168" y="1046611"/>
            <a:ext cx="3735113" cy="802285"/>
          </a:xfrm>
          <a:prstGeom prst="rect">
            <a:avLst/>
          </a:prstGeom>
        </p:spPr>
      </p:pic>
      <p:sp>
        <p:nvSpPr>
          <p:cNvPr id="25" name="TextBox 24">
            <a:extLst>
              <a:ext uri="{FF2B5EF4-FFF2-40B4-BE49-F238E27FC236}">
                <a16:creationId xmlns:a16="http://schemas.microsoft.com/office/drawing/2014/main" id="{8A2FD984-053B-4AED-A99B-7F650DD6234C}"/>
              </a:ext>
            </a:extLst>
          </p:cNvPr>
          <p:cNvSpPr txBox="1"/>
          <p:nvPr/>
        </p:nvSpPr>
        <p:spPr>
          <a:xfrm>
            <a:off x="233168" y="2284792"/>
            <a:ext cx="4178058" cy="4278094"/>
          </a:xfrm>
          <a:prstGeom prst="rect">
            <a:avLst/>
          </a:prstGeom>
          <a:solidFill>
            <a:srgbClr val="FFC000"/>
          </a:solidFill>
        </p:spPr>
        <p:txBody>
          <a:bodyPr wrap="square" rtlCol="0">
            <a:spAutoFit/>
          </a:bodyPr>
          <a:lstStyle/>
          <a:p>
            <a:pPr marL="285750" indent="-285750">
              <a:buFont typeface="Wingdings" panose="05000000000000000000" pitchFamily="2" charset="2"/>
              <a:buChar char="q"/>
            </a:pPr>
            <a:r>
              <a:rPr lang="en-IN" sz="1600" dirty="0">
                <a:solidFill>
                  <a:schemeClr val="bg1"/>
                </a:solidFill>
                <a:latin typeface="Abadi" panose="020B0604020104020204" pitchFamily="34" charset="0"/>
              </a:rPr>
              <a:t>For Correlation (Budget vs Gross), formula used =CORREL(C2:C3776, B2:B3776) where C2:C3776 is the Budget and B2:B3776 is the Gross till last row.</a:t>
            </a:r>
          </a:p>
          <a:p>
            <a:pPr marL="285750" indent="-285750">
              <a:buFont typeface="Wingdings" panose="05000000000000000000" pitchFamily="2" charset="2"/>
              <a:buChar char="q"/>
            </a:pPr>
            <a:endParaRPr lang="en-IN" sz="1600" dirty="0">
              <a:solidFill>
                <a:schemeClr val="bg1"/>
              </a:solidFill>
              <a:latin typeface="Abadi" panose="020B0604020104020204" pitchFamily="34" charset="0"/>
            </a:endParaRPr>
          </a:p>
          <a:p>
            <a:pPr marL="285750" indent="-285750">
              <a:buFont typeface="Wingdings" panose="05000000000000000000" pitchFamily="2" charset="2"/>
              <a:buChar char="q"/>
            </a:pPr>
            <a:r>
              <a:rPr lang="en-IN" sz="1600" dirty="0">
                <a:solidFill>
                  <a:schemeClr val="bg1"/>
                </a:solidFill>
                <a:latin typeface="Abadi" panose="020B0604020104020204" pitchFamily="34" charset="0"/>
              </a:rPr>
              <a:t>For Max Profit Margin, formula used =MAX(D2:D3776) where D2:D3776 is the Profit Margin and Profit Margin is calculated by B2 – C2 i.e., Gross – Budget.</a:t>
            </a:r>
          </a:p>
          <a:p>
            <a:pPr marL="285750" indent="-285750">
              <a:buFont typeface="Wingdings" panose="05000000000000000000" pitchFamily="2" charset="2"/>
              <a:buChar char="q"/>
            </a:pPr>
            <a:endParaRPr lang="en-IN" sz="1600" dirty="0">
              <a:solidFill>
                <a:schemeClr val="bg1"/>
              </a:solidFill>
              <a:latin typeface="Abadi" panose="020B0604020104020204" pitchFamily="34" charset="0"/>
            </a:endParaRPr>
          </a:p>
          <a:p>
            <a:pPr marL="285750" indent="-285750">
              <a:buFont typeface="Wingdings" panose="05000000000000000000" pitchFamily="2" charset="2"/>
              <a:buChar char="q"/>
            </a:pPr>
            <a:r>
              <a:rPr lang="en-IN" sz="1600" dirty="0">
                <a:solidFill>
                  <a:schemeClr val="bg1"/>
                </a:solidFill>
                <a:latin typeface="Abadi" panose="020B0604020104020204" pitchFamily="34" charset="0"/>
              </a:rPr>
              <a:t>For Movie with Max Profit, formula used </a:t>
            </a:r>
            <a:r>
              <a:rPr lang="en-US" sz="1600" dirty="0">
                <a:solidFill>
                  <a:schemeClr val="bg1"/>
                </a:solidFill>
                <a:latin typeface="Abadi" panose="020B0604020104020204" pitchFamily="34" charset="0"/>
              </a:rPr>
              <a:t>=INDEX(A2:A3775, MATCH(MAX(D2:D3776), D2:D3776, 0))</a:t>
            </a:r>
            <a:r>
              <a:rPr lang="en-IN" sz="1600" dirty="0">
                <a:solidFill>
                  <a:schemeClr val="bg1"/>
                </a:solidFill>
                <a:latin typeface="Abadi" panose="020B0604020104020204" pitchFamily="34" charset="0"/>
              </a:rPr>
              <a:t> where </a:t>
            </a:r>
            <a:r>
              <a:rPr lang="en-US" sz="1600" dirty="0">
                <a:solidFill>
                  <a:schemeClr val="bg1"/>
                </a:solidFill>
                <a:latin typeface="Abadi" panose="020B0604020104020204" pitchFamily="34" charset="0"/>
              </a:rPr>
              <a:t>A2:A3776 is the Directors list till last row and D2:D3776 is the Profit Margin and 0 is the first exact match to the lookup value.</a:t>
            </a:r>
            <a:endParaRPr lang="en-IN" sz="1600" dirty="0">
              <a:solidFill>
                <a:schemeClr val="bg1"/>
              </a:solidFill>
              <a:latin typeface="Abadi" panose="020B0604020104020204" pitchFamily="34" charset="0"/>
            </a:endParaRPr>
          </a:p>
        </p:txBody>
      </p:sp>
      <p:pic>
        <p:nvPicPr>
          <p:cNvPr id="28" name="Picture 27">
            <a:extLst>
              <a:ext uri="{FF2B5EF4-FFF2-40B4-BE49-F238E27FC236}">
                <a16:creationId xmlns:a16="http://schemas.microsoft.com/office/drawing/2014/main" id="{F62EC0BB-D307-45BC-8A01-E58F450EF911}"/>
              </a:ext>
            </a:extLst>
          </p:cNvPr>
          <p:cNvPicPr>
            <a:picLocks noChangeAspect="1"/>
          </p:cNvPicPr>
          <p:nvPr/>
        </p:nvPicPr>
        <p:blipFill>
          <a:blip r:embed="rId4"/>
          <a:stretch>
            <a:fillRect/>
          </a:stretch>
        </p:blipFill>
        <p:spPr>
          <a:xfrm>
            <a:off x="6079252" y="4268117"/>
            <a:ext cx="2831579" cy="2165738"/>
          </a:xfrm>
          <a:prstGeom prst="rect">
            <a:avLst/>
          </a:prstGeom>
        </p:spPr>
      </p:pic>
    </p:spTree>
    <p:extLst>
      <p:ext uri="{BB962C8B-B14F-4D97-AF65-F5344CB8AC3E}">
        <p14:creationId xmlns:p14="http://schemas.microsoft.com/office/powerpoint/2010/main" val="2010766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F98586-D68D-4717-95CA-56E2ED480B8D}"/>
              </a:ext>
            </a:extLst>
          </p:cNvPr>
          <p:cNvPicPr>
            <a:picLocks noChangeAspect="1"/>
          </p:cNvPicPr>
          <p:nvPr/>
        </p:nvPicPr>
        <p:blipFill>
          <a:blip r:embed="rId2"/>
          <a:stretch>
            <a:fillRect/>
          </a:stretch>
        </p:blipFill>
        <p:spPr>
          <a:xfrm>
            <a:off x="512466" y="104238"/>
            <a:ext cx="8119068" cy="347275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9B58DA09-4476-46C3-B469-8811BF7B1F48}"/>
              </a:ext>
            </a:extLst>
          </p:cNvPr>
          <p:cNvSpPr txBox="1"/>
          <p:nvPr/>
        </p:nvSpPr>
        <p:spPr>
          <a:xfrm>
            <a:off x="281355" y="3719295"/>
            <a:ext cx="5888333" cy="3108543"/>
          </a:xfrm>
          <a:prstGeom prst="rect">
            <a:avLst/>
          </a:prstGeom>
          <a:solidFill>
            <a:srgbClr val="FFC000"/>
          </a:solidFill>
          <a:ln>
            <a:solidFill>
              <a:schemeClr val="accent1"/>
            </a:solidFill>
          </a:ln>
        </p:spPr>
        <p:txBody>
          <a:bodyPr wrap="square" rtlCol="0">
            <a:spAutoFit/>
          </a:bodyPr>
          <a:lstStyle/>
          <a:p>
            <a:pPr marL="285750" indent="-285750">
              <a:buFont typeface="Wingdings" panose="05000000000000000000" pitchFamily="2" charset="2"/>
              <a:buChar char="q"/>
            </a:pPr>
            <a:r>
              <a:rPr lang="en-US" sz="1400" b="1" dirty="0">
                <a:solidFill>
                  <a:schemeClr val="bg1"/>
                </a:solidFill>
                <a:latin typeface="Abadi" panose="020B0604020104020204" pitchFamily="34" charset="0"/>
              </a:rPr>
              <a:t>Highest Profit Margin: </a:t>
            </a:r>
            <a:r>
              <a:rPr lang="en-US" sz="1400" dirty="0">
                <a:solidFill>
                  <a:schemeClr val="bg1"/>
                </a:solidFill>
                <a:latin typeface="Abadi" panose="020B0604020104020204" pitchFamily="34" charset="0"/>
              </a:rPr>
              <a:t>The profit margin of Avatar is about $523 million.</a:t>
            </a:r>
          </a:p>
          <a:p>
            <a:pPr marL="285750" indent="-285750">
              <a:buFont typeface="Wingdings" panose="05000000000000000000" pitchFamily="2" charset="2"/>
              <a:buChar char="q"/>
            </a:pPr>
            <a:r>
              <a:rPr lang="en-US" sz="1400" b="1" dirty="0">
                <a:solidFill>
                  <a:schemeClr val="bg1"/>
                </a:solidFill>
                <a:latin typeface="Abadi" panose="020B0604020104020204" pitchFamily="34" charset="0"/>
              </a:rPr>
              <a:t>More Great Movies:</a:t>
            </a:r>
          </a:p>
          <a:p>
            <a:pPr marL="285750" indent="-285750">
              <a:buFont typeface="Wingdings" panose="05000000000000000000" pitchFamily="2" charset="2"/>
              <a:buChar char="§"/>
            </a:pPr>
            <a:r>
              <a:rPr lang="en-US" sz="1400" dirty="0">
                <a:solidFill>
                  <a:schemeClr val="bg1"/>
                </a:solidFill>
                <a:latin typeface="Abadi" panose="020B0604020104020204" pitchFamily="34" charset="0"/>
              </a:rPr>
              <a:t>Jurassic World: $502 million</a:t>
            </a:r>
          </a:p>
          <a:p>
            <a:pPr marL="285750" indent="-285750">
              <a:buFont typeface="Wingdings" panose="05000000000000000000" pitchFamily="2" charset="2"/>
              <a:buChar char="§"/>
            </a:pPr>
            <a:r>
              <a:rPr lang="en-US" sz="1400" dirty="0">
                <a:solidFill>
                  <a:schemeClr val="bg1"/>
                </a:solidFill>
                <a:latin typeface="Abadi" panose="020B0604020104020204" pitchFamily="34" charset="0"/>
              </a:rPr>
              <a:t>Titanic: $458 million</a:t>
            </a:r>
          </a:p>
          <a:p>
            <a:pPr marL="285750" indent="-285750">
              <a:buFont typeface="Wingdings" panose="05000000000000000000" pitchFamily="2" charset="2"/>
              <a:buChar char="§"/>
            </a:pPr>
            <a:r>
              <a:rPr lang="en-US" sz="1400" dirty="0">
                <a:solidFill>
                  <a:schemeClr val="bg1"/>
                </a:solidFill>
                <a:latin typeface="Abadi" panose="020B0604020104020204" pitchFamily="34" charset="0"/>
              </a:rPr>
              <a:t>Star Wars: Episode IV - A New Hope: $449 million</a:t>
            </a:r>
          </a:p>
          <a:p>
            <a:pPr marL="285750" indent="-285750">
              <a:buFont typeface="Wingdings" panose="05000000000000000000" pitchFamily="2" charset="2"/>
              <a:buChar char="§"/>
            </a:pPr>
            <a:r>
              <a:rPr lang="en-US" sz="1400" dirty="0">
                <a:solidFill>
                  <a:schemeClr val="bg1"/>
                </a:solidFill>
                <a:latin typeface="Abadi" panose="020B0604020104020204" pitchFamily="34" charset="0"/>
              </a:rPr>
              <a:t>E.T. the Extra-Terrestrial earned $449 million.</a:t>
            </a:r>
          </a:p>
          <a:p>
            <a:pPr marL="285750" indent="-285750">
              <a:buFont typeface="Wingdings" panose="05000000000000000000" pitchFamily="2" charset="2"/>
              <a:buChar char="q"/>
            </a:pPr>
            <a:r>
              <a:rPr lang="en-US" sz="1400" b="1" dirty="0">
                <a:solidFill>
                  <a:schemeClr val="bg1"/>
                </a:solidFill>
                <a:latin typeface="Abadi" panose="020B0604020104020204" pitchFamily="34" charset="0"/>
              </a:rPr>
              <a:t>Middle Range:</a:t>
            </a:r>
          </a:p>
          <a:p>
            <a:pPr marL="285750" indent="-285750">
              <a:buFont typeface="Wingdings" panose="05000000000000000000" pitchFamily="2" charset="2"/>
              <a:buChar char="§"/>
            </a:pPr>
            <a:r>
              <a:rPr lang="en-US" sz="1400" dirty="0">
                <a:solidFill>
                  <a:schemeClr val="bg1"/>
                </a:solidFill>
                <a:latin typeface="Abadi" panose="020B0604020104020204" pitchFamily="34" charset="0"/>
              </a:rPr>
              <a:t>The Avengers: $403 million</a:t>
            </a:r>
          </a:p>
          <a:p>
            <a:pPr marL="285750" indent="-285750">
              <a:buFont typeface="Wingdings" panose="05000000000000000000" pitchFamily="2" charset="2"/>
              <a:buChar char="§"/>
            </a:pPr>
            <a:r>
              <a:rPr lang="en-US" sz="1400" dirty="0">
                <a:solidFill>
                  <a:schemeClr val="bg1"/>
                </a:solidFill>
                <a:latin typeface="Abadi" panose="020B0604020104020204" pitchFamily="34" charset="0"/>
              </a:rPr>
              <a:t>The Lion King: $377 million</a:t>
            </a:r>
          </a:p>
          <a:p>
            <a:pPr marL="285750" indent="-285750">
              <a:buFont typeface="Wingdings" panose="05000000000000000000" pitchFamily="2" charset="2"/>
              <a:buChar char="q"/>
            </a:pPr>
            <a:r>
              <a:rPr lang="en-US" sz="1400" b="1" dirty="0">
                <a:solidFill>
                  <a:schemeClr val="bg1"/>
                </a:solidFill>
                <a:latin typeface="Abadi" panose="020B0604020104020204" pitchFamily="34" charset="0"/>
              </a:rPr>
              <a:t>Lower End:</a:t>
            </a:r>
          </a:p>
          <a:p>
            <a:pPr marL="285750" indent="-285750">
              <a:buFont typeface="Wingdings" panose="05000000000000000000" pitchFamily="2" charset="2"/>
              <a:buChar char="§"/>
            </a:pPr>
            <a:r>
              <a:rPr lang="en-US" sz="1400" dirty="0">
                <a:solidFill>
                  <a:schemeClr val="bg1"/>
                </a:solidFill>
                <a:latin typeface="Abadi" panose="020B0604020104020204" pitchFamily="34" charset="0"/>
              </a:rPr>
              <a:t>Star Wars: Episode I - The Phantom Menace grossed $359 million.</a:t>
            </a:r>
          </a:p>
          <a:p>
            <a:pPr marL="285750" indent="-285750">
              <a:buFont typeface="Wingdings" panose="05000000000000000000" pitchFamily="2" charset="2"/>
              <a:buChar char="§"/>
            </a:pPr>
            <a:r>
              <a:rPr lang="en-US" sz="1400" dirty="0">
                <a:solidFill>
                  <a:schemeClr val="bg1"/>
                </a:solidFill>
                <a:latin typeface="Abadi" panose="020B0604020104020204" pitchFamily="34" charset="0"/>
              </a:rPr>
              <a:t>The Dark Knight grossed $348 million.</a:t>
            </a:r>
          </a:p>
          <a:p>
            <a:pPr marL="285750" indent="-285750">
              <a:buFont typeface="Wingdings" panose="05000000000000000000" pitchFamily="2" charset="2"/>
              <a:buChar char="§"/>
            </a:pPr>
            <a:r>
              <a:rPr lang="en-US" sz="1400" dirty="0">
                <a:solidFill>
                  <a:schemeClr val="bg1"/>
                </a:solidFill>
                <a:latin typeface="Abadi" panose="020B0604020104020204" pitchFamily="34" charset="0"/>
              </a:rPr>
              <a:t>The Hunger Games: $329 million</a:t>
            </a:r>
            <a:endParaRPr lang="en-IN" sz="1400" dirty="0">
              <a:solidFill>
                <a:schemeClr val="bg1"/>
              </a:solidFill>
              <a:latin typeface="Abadi" panose="020B0604020104020204" pitchFamily="34" charset="0"/>
            </a:endParaRPr>
          </a:p>
        </p:txBody>
      </p:sp>
      <p:pic>
        <p:nvPicPr>
          <p:cNvPr id="6" name="Picture 5">
            <a:extLst>
              <a:ext uri="{FF2B5EF4-FFF2-40B4-BE49-F238E27FC236}">
                <a16:creationId xmlns:a16="http://schemas.microsoft.com/office/drawing/2014/main" id="{C30C7673-F349-426D-A44A-287E160E98CF}"/>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rcRect l="3616" t="3466" r="3165" b="8644"/>
          <a:stretch/>
        </p:blipFill>
        <p:spPr>
          <a:xfrm>
            <a:off x="6606478" y="3719294"/>
            <a:ext cx="2145635" cy="30344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62306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228" y="101503"/>
            <a:ext cx="7385543" cy="682206"/>
          </a:xfrm>
          <a:solidFill>
            <a:srgbClr val="FFC000"/>
          </a:solidFill>
          <a:ln w="28575">
            <a:solidFill>
              <a:schemeClr val="bg1"/>
            </a:solidFill>
          </a:ln>
        </p:spPr>
        <p:txBody>
          <a:bodyPr>
            <a:noAutofit/>
          </a:bodyPr>
          <a:lstStyle/>
          <a:p>
            <a:r>
              <a:rPr sz="4800" b="1" dirty="0">
                <a:solidFill>
                  <a:schemeClr val="bg1"/>
                </a:solidFill>
                <a:effectLst/>
                <a:latin typeface="Arial Black" panose="020B0A04020102020204" pitchFamily="34" charset="0"/>
              </a:rPr>
              <a:t>Results &amp; </a:t>
            </a:r>
            <a:r>
              <a:rPr lang="en-US" sz="4800" b="1" dirty="0">
                <a:solidFill>
                  <a:schemeClr val="bg1"/>
                </a:solidFill>
                <a:effectLst/>
                <a:latin typeface="Arial Black" panose="020B0A04020102020204" pitchFamily="34" charset="0"/>
              </a:rPr>
              <a:t>Conclusion</a:t>
            </a:r>
            <a:endParaRPr sz="4800" b="1" dirty="0">
              <a:solidFill>
                <a:schemeClr val="bg1"/>
              </a:solidFill>
              <a:effectLst/>
              <a:latin typeface="Arial Black" panose="020B0A04020102020204" pitchFamily="34" charset="0"/>
            </a:endParaRPr>
          </a:p>
        </p:txBody>
      </p:sp>
      <p:sp>
        <p:nvSpPr>
          <p:cNvPr id="3" name="Content Placeholder 2"/>
          <p:cNvSpPr>
            <a:spLocks noGrp="1"/>
          </p:cNvSpPr>
          <p:nvPr>
            <p:ph idx="1"/>
          </p:nvPr>
        </p:nvSpPr>
        <p:spPr>
          <a:xfrm>
            <a:off x="134178" y="910387"/>
            <a:ext cx="8875642" cy="4525771"/>
          </a:xfrm>
          <a:solidFill>
            <a:srgbClr val="FFC000"/>
          </a:solidFill>
        </p:spPr>
        <p:txBody>
          <a:bodyPr>
            <a:noAutofit/>
          </a:bodyPr>
          <a:lstStyle/>
          <a:p>
            <a:pPr algn="just">
              <a:buClr>
                <a:schemeClr val="bg1"/>
              </a:buClr>
              <a:buFont typeface="Wingdings" panose="05000000000000000000" pitchFamily="2" charset="2"/>
              <a:buChar char="q"/>
            </a:pPr>
            <a:r>
              <a:rPr lang="en-US" sz="1400" dirty="0">
                <a:solidFill>
                  <a:schemeClr val="bg1"/>
                </a:solidFill>
                <a:effectLst/>
                <a:latin typeface="Abadi" panose="020B0604020104020204" pitchFamily="34" charset="0"/>
              </a:rPr>
              <a:t>The </a:t>
            </a:r>
            <a:r>
              <a:rPr lang="en-US" sz="1400" b="1" dirty="0">
                <a:solidFill>
                  <a:schemeClr val="bg1"/>
                </a:solidFill>
                <a:effectLst/>
                <a:latin typeface="Abadi" panose="020B0604020104020204" pitchFamily="34" charset="0"/>
              </a:rPr>
              <a:t>top 5 movie genres </a:t>
            </a:r>
            <a:r>
              <a:rPr lang="en-US" sz="1400" dirty="0">
                <a:solidFill>
                  <a:schemeClr val="bg1"/>
                </a:solidFill>
                <a:effectLst/>
                <a:latin typeface="Abadi" panose="020B0604020104020204" pitchFamily="34" charset="0"/>
              </a:rPr>
              <a:t>based on frequency are: Drama, Comedy, Action, Thriller and Romance and these genres dominate the movie landscape.</a:t>
            </a:r>
          </a:p>
          <a:p>
            <a:pPr algn="just">
              <a:buClr>
                <a:schemeClr val="bg1"/>
              </a:buClr>
              <a:buFont typeface="Wingdings" panose="05000000000000000000" pitchFamily="2" charset="2"/>
              <a:buChar char="q"/>
            </a:pPr>
            <a:r>
              <a:rPr lang="en-US" sz="1400" dirty="0">
                <a:solidFill>
                  <a:schemeClr val="bg1"/>
                </a:solidFill>
                <a:effectLst/>
                <a:latin typeface="Abadi" panose="020B0604020104020204" pitchFamily="34" charset="0"/>
              </a:rPr>
              <a:t>The average </a:t>
            </a:r>
            <a:r>
              <a:rPr lang="en-US" sz="1400" b="1" dirty="0">
                <a:solidFill>
                  <a:schemeClr val="bg1"/>
                </a:solidFill>
                <a:effectLst/>
                <a:latin typeface="Abadi" panose="020B0604020104020204" pitchFamily="34" charset="0"/>
              </a:rPr>
              <a:t>movie duration</a:t>
            </a:r>
            <a:r>
              <a:rPr lang="en-US" sz="1400" dirty="0">
                <a:solidFill>
                  <a:schemeClr val="bg1"/>
                </a:solidFill>
                <a:effectLst/>
                <a:latin typeface="Abadi" panose="020B0604020104020204" pitchFamily="34" charset="0"/>
              </a:rPr>
              <a:t> is </a:t>
            </a:r>
            <a:r>
              <a:rPr lang="en-US" sz="1400" b="1" dirty="0">
                <a:solidFill>
                  <a:schemeClr val="bg1"/>
                </a:solidFill>
                <a:effectLst/>
                <a:latin typeface="Abadi" panose="020B0604020104020204" pitchFamily="34" charset="0"/>
              </a:rPr>
              <a:t>107 minutes and Median movie duration is100 minutes</a:t>
            </a:r>
            <a:r>
              <a:rPr lang="en-US" sz="1400" dirty="0">
                <a:solidFill>
                  <a:schemeClr val="bg1"/>
                </a:solidFill>
                <a:effectLst/>
                <a:latin typeface="Abadi" panose="020B0604020104020204" pitchFamily="34" charset="0"/>
              </a:rPr>
              <a:t>. The </a:t>
            </a:r>
            <a:r>
              <a:rPr lang="en-US" sz="1400" b="1" dirty="0">
                <a:solidFill>
                  <a:schemeClr val="bg1"/>
                </a:solidFill>
                <a:effectLst/>
                <a:latin typeface="Abadi" panose="020B0604020104020204" pitchFamily="34" charset="0"/>
              </a:rPr>
              <a:t>standard deviation</a:t>
            </a:r>
            <a:r>
              <a:rPr lang="en-US" sz="1400" dirty="0">
                <a:solidFill>
                  <a:schemeClr val="bg1"/>
                </a:solidFill>
                <a:effectLst/>
                <a:latin typeface="Abadi" panose="020B0604020104020204" pitchFamily="34" charset="0"/>
              </a:rPr>
              <a:t> in duration is </a:t>
            </a:r>
            <a:r>
              <a:rPr lang="en-US" sz="1400" b="1" dirty="0">
                <a:solidFill>
                  <a:schemeClr val="bg1"/>
                </a:solidFill>
                <a:effectLst/>
                <a:latin typeface="Abadi" panose="020B0604020104020204" pitchFamily="34" charset="0"/>
              </a:rPr>
              <a:t>15 minutes</a:t>
            </a:r>
            <a:r>
              <a:rPr lang="en-US" sz="1400" dirty="0">
                <a:solidFill>
                  <a:schemeClr val="bg1"/>
                </a:solidFill>
                <a:effectLst/>
                <a:latin typeface="Abadi" panose="020B0604020104020204" pitchFamily="34" charset="0"/>
              </a:rPr>
              <a:t>, indicating most movies fall within a </a:t>
            </a:r>
            <a:r>
              <a:rPr lang="en-US" sz="1400" b="1" dirty="0">
                <a:solidFill>
                  <a:schemeClr val="bg1"/>
                </a:solidFill>
                <a:effectLst/>
                <a:latin typeface="Abadi" panose="020B0604020104020204" pitchFamily="34" charset="0"/>
              </a:rPr>
              <a:t>90 to 120-minute range</a:t>
            </a:r>
            <a:r>
              <a:rPr lang="en-US" sz="1400" dirty="0">
                <a:solidFill>
                  <a:schemeClr val="bg1"/>
                </a:solidFill>
                <a:effectLst/>
                <a:latin typeface="Abadi" panose="020B0604020104020204" pitchFamily="34" charset="0"/>
              </a:rPr>
              <a:t>.</a:t>
            </a:r>
          </a:p>
          <a:p>
            <a:pPr algn="just">
              <a:buClr>
                <a:schemeClr val="bg1"/>
              </a:buClr>
              <a:buFont typeface="Wingdings" panose="05000000000000000000" pitchFamily="2" charset="2"/>
              <a:buChar char="q"/>
            </a:pPr>
            <a:r>
              <a:rPr lang="en-US" sz="1400" dirty="0">
                <a:solidFill>
                  <a:schemeClr val="bg1"/>
                </a:solidFill>
                <a:effectLst/>
                <a:latin typeface="Abadi" panose="020B0604020104020204" pitchFamily="34" charset="0"/>
              </a:rPr>
              <a:t>The top 5 languages most used in movies are: </a:t>
            </a:r>
            <a:r>
              <a:rPr lang="en-US" sz="1400" b="1" dirty="0">
                <a:solidFill>
                  <a:schemeClr val="bg1"/>
                </a:solidFill>
                <a:effectLst/>
                <a:latin typeface="Abadi" panose="020B0604020104020204" pitchFamily="34" charset="0"/>
              </a:rPr>
              <a:t>English, French, Spanish, Mandarin and Japanese in which English</a:t>
            </a:r>
            <a:r>
              <a:rPr lang="en-US" sz="1400" dirty="0">
                <a:solidFill>
                  <a:schemeClr val="bg1"/>
                </a:solidFill>
                <a:effectLst/>
                <a:latin typeface="Abadi" panose="020B0604020104020204" pitchFamily="34" charset="0"/>
              </a:rPr>
              <a:t> is the most prominent language in the global film industry.</a:t>
            </a:r>
          </a:p>
          <a:p>
            <a:pPr algn="just">
              <a:buClr>
                <a:schemeClr val="bg1"/>
              </a:buClr>
              <a:buFont typeface="Wingdings" panose="05000000000000000000" pitchFamily="2" charset="2"/>
              <a:buChar char="q"/>
            </a:pPr>
            <a:r>
              <a:rPr lang="en-US" sz="1400" dirty="0">
                <a:solidFill>
                  <a:schemeClr val="bg1"/>
                </a:solidFill>
                <a:effectLst/>
                <a:latin typeface="Abadi" panose="020B0604020104020204" pitchFamily="34" charset="0"/>
              </a:rPr>
              <a:t>The </a:t>
            </a:r>
            <a:r>
              <a:rPr lang="en-US" sz="1400" b="1" dirty="0">
                <a:solidFill>
                  <a:schemeClr val="bg1"/>
                </a:solidFill>
                <a:effectLst/>
                <a:latin typeface="Abadi" panose="020B0604020104020204" pitchFamily="34" charset="0"/>
              </a:rPr>
              <a:t>top 10 directors</a:t>
            </a:r>
            <a:r>
              <a:rPr lang="en-US" sz="1400" dirty="0">
                <a:solidFill>
                  <a:schemeClr val="bg1"/>
                </a:solidFill>
                <a:effectLst/>
                <a:latin typeface="Abadi" panose="020B0604020104020204" pitchFamily="34" charset="0"/>
              </a:rPr>
              <a:t> based on their </a:t>
            </a:r>
            <a:r>
              <a:rPr lang="en-US" sz="1400" b="1" dirty="0">
                <a:solidFill>
                  <a:schemeClr val="bg1"/>
                </a:solidFill>
                <a:effectLst/>
                <a:latin typeface="Abadi" panose="020B0604020104020204" pitchFamily="34" charset="0"/>
              </a:rPr>
              <a:t>average IMDB score</a:t>
            </a:r>
            <a:r>
              <a:rPr lang="en-US" sz="1400" dirty="0">
                <a:solidFill>
                  <a:schemeClr val="bg1"/>
                </a:solidFill>
                <a:effectLst/>
                <a:latin typeface="Abadi" panose="020B0604020104020204" pitchFamily="34" charset="0"/>
              </a:rPr>
              <a:t> are: Tony Kare, Charles Chaplin, Ron Fricke, Majid Majidi, Christopher Nolan, Damien Chazelle, Alfred Hitchcock, S.S. Rajamouli, Richard Marquand and  Marius A. Markevicius and they are known for their ability to consistently produce high-quality films with strong ratings.</a:t>
            </a:r>
          </a:p>
          <a:p>
            <a:pPr algn="just">
              <a:spcBef>
                <a:spcPts val="0"/>
              </a:spcBef>
              <a:spcAft>
                <a:spcPts val="0"/>
              </a:spcAft>
              <a:buClr>
                <a:schemeClr val="bg1"/>
              </a:buClr>
              <a:buFont typeface="Wingdings" panose="05000000000000000000" pitchFamily="2" charset="2"/>
              <a:buChar char="q"/>
            </a:pPr>
            <a:r>
              <a:rPr lang="en-US" sz="1400" dirty="0">
                <a:solidFill>
                  <a:schemeClr val="bg1"/>
                </a:solidFill>
                <a:effectLst/>
                <a:latin typeface="Abadi" panose="020B0604020104020204" pitchFamily="34" charset="0"/>
              </a:rPr>
              <a:t>The </a:t>
            </a:r>
            <a:r>
              <a:rPr lang="en-US" sz="1400" b="1" dirty="0">
                <a:solidFill>
                  <a:schemeClr val="bg1"/>
                </a:solidFill>
                <a:effectLst/>
                <a:latin typeface="Abadi" panose="020B0604020104020204" pitchFamily="34" charset="0"/>
              </a:rPr>
              <a:t>top 5 movies</a:t>
            </a:r>
            <a:r>
              <a:rPr lang="en-US" sz="1400" dirty="0">
                <a:solidFill>
                  <a:schemeClr val="bg1"/>
                </a:solidFill>
                <a:effectLst/>
                <a:latin typeface="Abadi" panose="020B0604020104020204" pitchFamily="34" charset="0"/>
              </a:rPr>
              <a:t> based on </a:t>
            </a:r>
            <a:r>
              <a:rPr lang="en-US" sz="1400" b="1" dirty="0">
                <a:solidFill>
                  <a:schemeClr val="bg1"/>
                </a:solidFill>
                <a:effectLst/>
                <a:latin typeface="Abadi" panose="020B0604020104020204" pitchFamily="34" charset="0"/>
              </a:rPr>
              <a:t>profit margin</a:t>
            </a:r>
            <a:r>
              <a:rPr lang="en-US" sz="1400" dirty="0">
                <a:solidFill>
                  <a:schemeClr val="bg1"/>
                </a:solidFill>
                <a:effectLst/>
                <a:latin typeface="Abadi" panose="020B0604020104020204" pitchFamily="34" charset="0"/>
              </a:rPr>
              <a:t> are:</a:t>
            </a:r>
          </a:p>
          <a:p>
            <a:pPr marL="742950" lvl="1" indent="-285750" algn="just">
              <a:lnSpc>
                <a:spcPct val="150000"/>
              </a:lnSpc>
              <a:spcBef>
                <a:spcPts val="0"/>
              </a:spcBef>
              <a:spcAft>
                <a:spcPts val="0"/>
              </a:spcAft>
              <a:buClr>
                <a:schemeClr val="bg1"/>
              </a:buClr>
              <a:buFont typeface="Wingdings" panose="05000000000000000000" pitchFamily="2" charset="2"/>
              <a:buChar char="§"/>
            </a:pPr>
            <a:r>
              <a:rPr lang="en-US" sz="1200" b="1" dirty="0">
                <a:solidFill>
                  <a:schemeClr val="bg1"/>
                </a:solidFill>
                <a:effectLst/>
                <a:latin typeface="Abadi" panose="020B0604020104020204" pitchFamily="34" charset="0"/>
              </a:rPr>
              <a:t>Avatar</a:t>
            </a:r>
            <a:r>
              <a:rPr lang="en-US" sz="1200" dirty="0">
                <a:solidFill>
                  <a:schemeClr val="bg1"/>
                </a:solidFill>
                <a:effectLst/>
                <a:latin typeface="Abadi" panose="020B0604020104020204" pitchFamily="34" charset="0"/>
              </a:rPr>
              <a:t> – Profit Margin: </a:t>
            </a:r>
            <a:r>
              <a:rPr lang="en-US" sz="1200" b="1" dirty="0">
                <a:solidFill>
                  <a:schemeClr val="bg1"/>
                </a:solidFill>
                <a:effectLst/>
                <a:latin typeface="Abadi" panose="020B0604020104020204" pitchFamily="34" charset="0"/>
              </a:rPr>
              <a:t>$523,505,847</a:t>
            </a:r>
            <a:endParaRPr lang="en-US" sz="1200" dirty="0">
              <a:solidFill>
                <a:schemeClr val="bg1"/>
              </a:solidFill>
              <a:effectLst/>
              <a:latin typeface="Abadi" panose="020B0604020104020204" pitchFamily="34" charset="0"/>
            </a:endParaRPr>
          </a:p>
          <a:p>
            <a:pPr marL="742950" lvl="1" indent="-285750" algn="just">
              <a:lnSpc>
                <a:spcPct val="150000"/>
              </a:lnSpc>
              <a:spcBef>
                <a:spcPts val="0"/>
              </a:spcBef>
              <a:spcAft>
                <a:spcPts val="0"/>
              </a:spcAft>
              <a:buClr>
                <a:schemeClr val="bg1"/>
              </a:buClr>
              <a:buFont typeface="Wingdings" panose="05000000000000000000" pitchFamily="2" charset="2"/>
              <a:buChar char="§"/>
            </a:pPr>
            <a:r>
              <a:rPr lang="en-US" sz="1200" b="1" dirty="0">
                <a:solidFill>
                  <a:schemeClr val="bg1"/>
                </a:solidFill>
                <a:effectLst/>
                <a:latin typeface="Abadi" panose="020B0604020104020204" pitchFamily="34" charset="0"/>
              </a:rPr>
              <a:t>Jurassic World</a:t>
            </a:r>
            <a:r>
              <a:rPr lang="en-US" sz="1200" dirty="0">
                <a:solidFill>
                  <a:schemeClr val="bg1"/>
                </a:solidFill>
                <a:effectLst/>
                <a:latin typeface="Abadi" panose="020B0604020104020204" pitchFamily="34" charset="0"/>
              </a:rPr>
              <a:t> – Profit Margin: </a:t>
            </a:r>
            <a:r>
              <a:rPr lang="en-US" sz="1200" b="1" dirty="0">
                <a:solidFill>
                  <a:schemeClr val="bg1"/>
                </a:solidFill>
                <a:effectLst/>
                <a:latin typeface="Abadi" panose="020B0604020104020204" pitchFamily="34" charset="0"/>
              </a:rPr>
              <a:t>$502,177,271</a:t>
            </a:r>
            <a:endParaRPr lang="en-US" sz="1200" dirty="0">
              <a:solidFill>
                <a:schemeClr val="bg1"/>
              </a:solidFill>
              <a:effectLst/>
              <a:latin typeface="Abadi" panose="020B0604020104020204" pitchFamily="34" charset="0"/>
            </a:endParaRPr>
          </a:p>
          <a:p>
            <a:pPr marL="742950" lvl="1" indent="-285750" algn="just">
              <a:lnSpc>
                <a:spcPct val="150000"/>
              </a:lnSpc>
              <a:spcBef>
                <a:spcPts val="0"/>
              </a:spcBef>
              <a:spcAft>
                <a:spcPts val="0"/>
              </a:spcAft>
              <a:buClr>
                <a:schemeClr val="bg1"/>
              </a:buClr>
              <a:buFont typeface="Wingdings" panose="05000000000000000000" pitchFamily="2" charset="2"/>
              <a:buChar char="§"/>
            </a:pPr>
            <a:r>
              <a:rPr lang="en-US" sz="1200" b="1" dirty="0">
                <a:solidFill>
                  <a:schemeClr val="bg1"/>
                </a:solidFill>
                <a:effectLst/>
                <a:latin typeface="Abadi" panose="020B0604020104020204" pitchFamily="34" charset="0"/>
              </a:rPr>
              <a:t>Titanic</a:t>
            </a:r>
            <a:r>
              <a:rPr lang="en-US" sz="1200" dirty="0">
                <a:solidFill>
                  <a:schemeClr val="bg1"/>
                </a:solidFill>
                <a:effectLst/>
                <a:latin typeface="Abadi" panose="020B0604020104020204" pitchFamily="34" charset="0"/>
              </a:rPr>
              <a:t> – Profit Margin: </a:t>
            </a:r>
            <a:r>
              <a:rPr lang="en-US" sz="1200" b="1" dirty="0">
                <a:solidFill>
                  <a:schemeClr val="bg1"/>
                </a:solidFill>
                <a:effectLst/>
                <a:latin typeface="Abadi" panose="020B0604020104020204" pitchFamily="34" charset="0"/>
              </a:rPr>
              <a:t>$458,672,302</a:t>
            </a:r>
            <a:endParaRPr lang="en-US" sz="1200" dirty="0">
              <a:solidFill>
                <a:schemeClr val="bg1"/>
              </a:solidFill>
              <a:effectLst/>
              <a:latin typeface="Abadi" panose="020B0604020104020204" pitchFamily="34" charset="0"/>
            </a:endParaRPr>
          </a:p>
          <a:p>
            <a:pPr marL="742950" lvl="1" indent="-285750" algn="just">
              <a:lnSpc>
                <a:spcPct val="150000"/>
              </a:lnSpc>
              <a:spcBef>
                <a:spcPts val="0"/>
              </a:spcBef>
              <a:spcAft>
                <a:spcPts val="0"/>
              </a:spcAft>
              <a:buClr>
                <a:schemeClr val="bg1"/>
              </a:buClr>
              <a:buFont typeface="Wingdings" panose="05000000000000000000" pitchFamily="2" charset="2"/>
              <a:buChar char="§"/>
            </a:pPr>
            <a:r>
              <a:rPr lang="en-US" sz="1200" b="1" dirty="0">
                <a:solidFill>
                  <a:schemeClr val="bg1"/>
                </a:solidFill>
                <a:effectLst/>
                <a:latin typeface="Abadi" panose="020B0604020104020204" pitchFamily="34" charset="0"/>
              </a:rPr>
              <a:t>Star Wars: Episode IV - A New Hope</a:t>
            </a:r>
            <a:r>
              <a:rPr lang="en-US" sz="1200" dirty="0">
                <a:solidFill>
                  <a:schemeClr val="bg1"/>
                </a:solidFill>
                <a:effectLst/>
                <a:latin typeface="Abadi" panose="020B0604020104020204" pitchFamily="34" charset="0"/>
              </a:rPr>
              <a:t> – Profit Margin: </a:t>
            </a:r>
            <a:r>
              <a:rPr lang="en-US" sz="1200" b="1" dirty="0">
                <a:solidFill>
                  <a:schemeClr val="bg1"/>
                </a:solidFill>
                <a:effectLst/>
                <a:latin typeface="Abadi" panose="020B0604020104020204" pitchFamily="34" charset="0"/>
              </a:rPr>
              <a:t>$449,935,665</a:t>
            </a:r>
            <a:endParaRPr lang="en-US" sz="1200" dirty="0">
              <a:solidFill>
                <a:schemeClr val="bg1"/>
              </a:solidFill>
              <a:effectLst/>
              <a:latin typeface="Abadi" panose="020B0604020104020204" pitchFamily="34" charset="0"/>
            </a:endParaRPr>
          </a:p>
          <a:p>
            <a:pPr marL="742950" lvl="1" indent="-285750" algn="just">
              <a:lnSpc>
                <a:spcPct val="150000"/>
              </a:lnSpc>
              <a:spcBef>
                <a:spcPts val="0"/>
              </a:spcBef>
              <a:spcAft>
                <a:spcPts val="0"/>
              </a:spcAft>
              <a:buClr>
                <a:schemeClr val="bg1"/>
              </a:buClr>
              <a:buFont typeface="Wingdings" panose="05000000000000000000" pitchFamily="2" charset="2"/>
              <a:buChar char="§"/>
            </a:pPr>
            <a:r>
              <a:rPr lang="en-US" sz="1200" b="1" dirty="0">
                <a:solidFill>
                  <a:schemeClr val="bg1"/>
                </a:solidFill>
                <a:effectLst/>
                <a:latin typeface="Abadi" panose="020B0604020104020204" pitchFamily="34" charset="0"/>
              </a:rPr>
              <a:t>E.T. the Extra-Terrestrial</a:t>
            </a:r>
            <a:r>
              <a:rPr lang="en-US" sz="1200" dirty="0">
                <a:solidFill>
                  <a:schemeClr val="bg1"/>
                </a:solidFill>
                <a:effectLst/>
                <a:latin typeface="Abadi" panose="020B0604020104020204" pitchFamily="34" charset="0"/>
              </a:rPr>
              <a:t> – Profit Margin: </a:t>
            </a:r>
            <a:r>
              <a:rPr lang="en-US" sz="1200" b="1" dirty="0">
                <a:solidFill>
                  <a:schemeClr val="bg1"/>
                </a:solidFill>
                <a:effectLst/>
                <a:latin typeface="Abadi" panose="020B0604020104020204" pitchFamily="34" charset="0"/>
              </a:rPr>
              <a:t>$424,449,459</a:t>
            </a:r>
            <a:endParaRPr lang="en-US" sz="1200" dirty="0">
              <a:solidFill>
                <a:schemeClr val="bg1"/>
              </a:solidFill>
              <a:effectLst/>
              <a:latin typeface="Abadi" panose="020B0604020104020204" pitchFamily="34" charset="0"/>
            </a:endParaRPr>
          </a:p>
          <a:p>
            <a:pPr algn="just">
              <a:buClr>
                <a:schemeClr val="bg1"/>
              </a:buClr>
              <a:buFont typeface="Wingdings" panose="05000000000000000000" pitchFamily="2" charset="2"/>
              <a:buChar char="q"/>
            </a:pPr>
            <a:r>
              <a:rPr lang="en-US" sz="1400" dirty="0">
                <a:solidFill>
                  <a:schemeClr val="bg1"/>
                </a:solidFill>
                <a:effectLst/>
                <a:latin typeface="Abadi" panose="020B0604020104020204" pitchFamily="34" charset="0"/>
              </a:rPr>
              <a:t>These movies generated the highest returns relative to their production costs.</a:t>
            </a:r>
          </a:p>
        </p:txBody>
      </p:sp>
      <p:sp>
        <p:nvSpPr>
          <p:cNvPr id="5" name="TextBox 4">
            <a:extLst>
              <a:ext uri="{FF2B5EF4-FFF2-40B4-BE49-F238E27FC236}">
                <a16:creationId xmlns:a16="http://schemas.microsoft.com/office/drawing/2014/main" id="{CD6E976C-CD4B-4A44-A0C2-FABBF2AAF247}"/>
              </a:ext>
            </a:extLst>
          </p:cNvPr>
          <p:cNvSpPr txBox="1"/>
          <p:nvPr/>
        </p:nvSpPr>
        <p:spPr>
          <a:xfrm>
            <a:off x="134178" y="5562836"/>
            <a:ext cx="8875642" cy="1169551"/>
          </a:xfrm>
          <a:prstGeom prst="rect">
            <a:avLst/>
          </a:prstGeom>
          <a:solidFill>
            <a:srgbClr val="FFC000"/>
          </a:solidFill>
        </p:spPr>
        <p:txBody>
          <a:bodyPr wrap="square" rtlCol="0">
            <a:spAutoFit/>
          </a:bodyPr>
          <a:lstStyle/>
          <a:p>
            <a:pPr algn="just"/>
            <a:r>
              <a:rPr lang="en-US" sz="1400" dirty="0">
                <a:solidFill>
                  <a:schemeClr val="bg1"/>
                </a:solidFill>
                <a:latin typeface="Abadi" panose="020B0604020104020204" pitchFamily="34" charset="0"/>
              </a:rPr>
              <a:t>After Analyzing we conclude that Drama, Action and Comedy movies are the most widely watched genre, and English is the most preferred language for movies globally. Movies range from 90 to 120 minutes. Christopher Nolan and Charles Chaplin, Tony Kare are some of the top directors who produce best-rated movies. One must keep in mind here that enormous profits do not necessarily accompany enormous budgets—films like Star Wars and E.T. were box office successes with comparatively modest production budgets.</a:t>
            </a:r>
            <a:endParaRPr lang="en-IN" sz="1400" dirty="0">
              <a:solidFill>
                <a:schemeClr val="bg1"/>
              </a:solidFill>
              <a:latin typeface="Abadi" panose="020B0604020104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D4B0B-4518-4F88-B567-485772E0D216}"/>
              </a:ext>
            </a:extLst>
          </p:cNvPr>
          <p:cNvPicPr>
            <a:picLocks noChangeAspect="1"/>
          </p:cNvPicPr>
          <p:nvPr/>
        </p:nvPicPr>
        <p:blipFill rotWithShape="1">
          <a:blip r:embed="rId2"/>
          <a:srcRect l="6044" t="20073" r="6191" b="20440"/>
          <a:stretch/>
        </p:blipFill>
        <p:spPr>
          <a:xfrm>
            <a:off x="1683099" y="1470913"/>
            <a:ext cx="5777802" cy="391617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2832">
            <a:extLst>
              <a:ext uri="{FF2B5EF4-FFF2-40B4-BE49-F238E27FC236}">
                <a16:creationId xmlns:a16="http://schemas.microsoft.com/office/drawing/2014/main" id="{CE56DCB2-114D-46CE-989F-270543966C81}"/>
              </a:ext>
            </a:extLst>
          </p:cNvPr>
          <p:cNvSpPr/>
          <p:nvPr/>
        </p:nvSpPr>
        <p:spPr>
          <a:xfrm>
            <a:off x="482321" y="1605973"/>
            <a:ext cx="733530" cy="628535"/>
          </a:xfrm>
          <a:custGeom>
            <a:avLst/>
            <a:gdLst/>
            <a:ahLst/>
            <a:cxnLst>
              <a:cxn ang="3cd4">
                <a:pos x="hc" y="t"/>
              </a:cxn>
              <a:cxn ang="cd2">
                <a:pos x="l" y="vc"/>
              </a:cxn>
              <a:cxn ang="cd4">
                <a:pos x="hc" y="b"/>
              </a:cxn>
              <a:cxn ang="0">
                <a:pos x="r" y="vc"/>
              </a:cxn>
            </a:cxnLst>
            <a:rect l="l" t="t" r="r" b="b"/>
            <a:pathLst>
              <a:path w="416" h="260">
                <a:moveTo>
                  <a:pt x="290" y="260"/>
                </a:moveTo>
                <a:lnTo>
                  <a:pt x="0" y="260"/>
                </a:lnTo>
                <a:lnTo>
                  <a:pt x="113" y="130"/>
                </a:lnTo>
                <a:lnTo>
                  <a:pt x="0" y="0"/>
                </a:lnTo>
                <a:lnTo>
                  <a:pt x="290" y="0"/>
                </a:lnTo>
                <a:lnTo>
                  <a:pt x="416" y="130"/>
                </a:lnTo>
                <a:close/>
              </a:path>
            </a:pathLst>
          </a:custGeom>
          <a:solidFill>
            <a:srgbClr val="FFC000"/>
          </a:solidFill>
          <a:ln w="38100" cap="flat">
            <a:solidFill>
              <a:schemeClr val="bg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0000" tIns="45000" rIns="90000" bIns="45000" anchor="ctr" anchorCtr="1" compatLnSpc="0"/>
          <a:lstStyle/>
          <a:p>
            <a:pPr marL="0" marR="0" lvl="0" indent="0" algn="ctr" rtl="0" hangingPunct="0">
              <a:lnSpc>
                <a:spcPct val="100000"/>
              </a:lnSpc>
              <a:spcBef>
                <a:spcPts val="0"/>
              </a:spcBef>
              <a:spcAft>
                <a:spcPts val="0"/>
              </a:spcAft>
              <a:buNone/>
              <a:tabLst/>
            </a:pPr>
            <a:endParaRPr lang="en-US" sz="4800" b="1" u="none" strike="noStrike" kern="1200" dirty="0">
              <a:ln>
                <a:noFill/>
              </a:ln>
              <a:solidFill>
                <a:schemeClr val="bg1"/>
              </a:solidFill>
              <a:latin typeface="Century Gothic" panose="020B0502020202020204" pitchFamily="34" charset="0"/>
              <a:ea typeface="Arial Unicode MS" pitchFamily="2"/>
              <a:cs typeface="Poppins Medium" pitchFamily="2" charset="77"/>
            </a:endParaRPr>
          </a:p>
        </p:txBody>
      </p:sp>
      <p:sp>
        <p:nvSpPr>
          <p:cNvPr id="18" name="Freeform: Shape 2832">
            <a:extLst>
              <a:ext uri="{FF2B5EF4-FFF2-40B4-BE49-F238E27FC236}">
                <a16:creationId xmlns:a16="http://schemas.microsoft.com/office/drawing/2014/main" id="{048F445B-C7C5-429A-AA62-5AEF128FA457}"/>
              </a:ext>
            </a:extLst>
          </p:cNvPr>
          <p:cNvSpPr/>
          <p:nvPr/>
        </p:nvSpPr>
        <p:spPr>
          <a:xfrm>
            <a:off x="482321" y="2608665"/>
            <a:ext cx="733530" cy="628535"/>
          </a:xfrm>
          <a:custGeom>
            <a:avLst/>
            <a:gdLst/>
            <a:ahLst/>
            <a:cxnLst>
              <a:cxn ang="3cd4">
                <a:pos x="hc" y="t"/>
              </a:cxn>
              <a:cxn ang="cd2">
                <a:pos x="l" y="vc"/>
              </a:cxn>
              <a:cxn ang="cd4">
                <a:pos x="hc" y="b"/>
              </a:cxn>
              <a:cxn ang="0">
                <a:pos x="r" y="vc"/>
              </a:cxn>
            </a:cxnLst>
            <a:rect l="l" t="t" r="r" b="b"/>
            <a:pathLst>
              <a:path w="416" h="260">
                <a:moveTo>
                  <a:pt x="290" y="260"/>
                </a:moveTo>
                <a:lnTo>
                  <a:pt x="0" y="260"/>
                </a:lnTo>
                <a:lnTo>
                  <a:pt x="113" y="130"/>
                </a:lnTo>
                <a:lnTo>
                  <a:pt x="0" y="0"/>
                </a:lnTo>
                <a:lnTo>
                  <a:pt x="290" y="0"/>
                </a:lnTo>
                <a:lnTo>
                  <a:pt x="416" y="130"/>
                </a:lnTo>
                <a:close/>
              </a:path>
            </a:pathLst>
          </a:custGeom>
          <a:solidFill>
            <a:srgbClr val="FFC000"/>
          </a:solidFill>
          <a:ln w="38100" cap="flat">
            <a:solidFill>
              <a:schemeClr val="bg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0000" tIns="45000" rIns="90000" bIns="45000" anchor="ctr" anchorCtr="1" compatLnSpc="0"/>
          <a:lstStyle/>
          <a:p>
            <a:pPr marL="0" marR="0" lvl="0" indent="0" algn="ctr" rtl="0" hangingPunct="0">
              <a:lnSpc>
                <a:spcPct val="100000"/>
              </a:lnSpc>
              <a:spcBef>
                <a:spcPts val="0"/>
              </a:spcBef>
              <a:spcAft>
                <a:spcPts val="0"/>
              </a:spcAft>
              <a:buNone/>
              <a:tabLst/>
            </a:pPr>
            <a:endParaRPr lang="en-US" sz="4800" b="1" u="none" strike="noStrike" kern="1200" dirty="0">
              <a:ln>
                <a:noFill/>
              </a:ln>
              <a:solidFill>
                <a:schemeClr val="bg1"/>
              </a:solidFill>
              <a:latin typeface="Century Gothic" panose="020B0502020202020204" pitchFamily="34" charset="0"/>
              <a:ea typeface="Arial Unicode MS" pitchFamily="2"/>
              <a:cs typeface="Poppins Medium" pitchFamily="2" charset="77"/>
            </a:endParaRPr>
          </a:p>
        </p:txBody>
      </p:sp>
      <p:sp>
        <p:nvSpPr>
          <p:cNvPr id="19" name="Freeform: Shape 2832">
            <a:extLst>
              <a:ext uri="{FF2B5EF4-FFF2-40B4-BE49-F238E27FC236}">
                <a16:creationId xmlns:a16="http://schemas.microsoft.com/office/drawing/2014/main" id="{BB7D7996-A98B-4D94-B1FC-EE09DAADCC51}"/>
              </a:ext>
            </a:extLst>
          </p:cNvPr>
          <p:cNvSpPr/>
          <p:nvPr/>
        </p:nvSpPr>
        <p:spPr>
          <a:xfrm>
            <a:off x="482321" y="3611357"/>
            <a:ext cx="733530" cy="628535"/>
          </a:xfrm>
          <a:custGeom>
            <a:avLst/>
            <a:gdLst/>
            <a:ahLst/>
            <a:cxnLst>
              <a:cxn ang="3cd4">
                <a:pos x="hc" y="t"/>
              </a:cxn>
              <a:cxn ang="cd2">
                <a:pos x="l" y="vc"/>
              </a:cxn>
              <a:cxn ang="cd4">
                <a:pos x="hc" y="b"/>
              </a:cxn>
              <a:cxn ang="0">
                <a:pos x="r" y="vc"/>
              </a:cxn>
            </a:cxnLst>
            <a:rect l="l" t="t" r="r" b="b"/>
            <a:pathLst>
              <a:path w="416" h="260">
                <a:moveTo>
                  <a:pt x="290" y="260"/>
                </a:moveTo>
                <a:lnTo>
                  <a:pt x="0" y="260"/>
                </a:lnTo>
                <a:lnTo>
                  <a:pt x="113" y="130"/>
                </a:lnTo>
                <a:lnTo>
                  <a:pt x="0" y="0"/>
                </a:lnTo>
                <a:lnTo>
                  <a:pt x="290" y="0"/>
                </a:lnTo>
                <a:lnTo>
                  <a:pt x="416" y="130"/>
                </a:lnTo>
                <a:close/>
              </a:path>
            </a:pathLst>
          </a:custGeom>
          <a:solidFill>
            <a:srgbClr val="FFC000"/>
          </a:solidFill>
          <a:ln w="38100" cap="flat">
            <a:solidFill>
              <a:schemeClr val="bg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0000" tIns="45000" rIns="90000" bIns="45000" anchor="ctr" anchorCtr="1" compatLnSpc="0"/>
          <a:lstStyle/>
          <a:p>
            <a:pPr marL="0" marR="0" lvl="0" indent="0" algn="ctr" rtl="0" hangingPunct="0">
              <a:lnSpc>
                <a:spcPct val="100000"/>
              </a:lnSpc>
              <a:spcBef>
                <a:spcPts val="0"/>
              </a:spcBef>
              <a:spcAft>
                <a:spcPts val="0"/>
              </a:spcAft>
              <a:buNone/>
              <a:tabLst/>
            </a:pPr>
            <a:endParaRPr lang="en-US" sz="4800" b="1" u="none" strike="noStrike" kern="1200" dirty="0">
              <a:ln>
                <a:noFill/>
              </a:ln>
              <a:solidFill>
                <a:schemeClr val="bg1"/>
              </a:solidFill>
              <a:latin typeface="Century Gothic" panose="020B0502020202020204" pitchFamily="34" charset="0"/>
              <a:ea typeface="Arial Unicode MS" pitchFamily="2"/>
              <a:cs typeface="Poppins Medium" pitchFamily="2" charset="77"/>
            </a:endParaRPr>
          </a:p>
        </p:txBody>
      </p:sp>
      <p:sp>
        <p:nvSpPr>
          <p:cNvPr id="20" name="Freeform: Shape 2832">
            <a:extLst>
              <a:ext uri="{FF2B5EF4-FFF2-40B4-BE49-F238E27FC236}">
                <a16:creationId xmlns:a16="http://schemas.microsoft.com/office/drawing/2014/main" id="{DB04FC39-3DD6-4D2C-AE67-FAA1463FABFF}"/>
              </a:ext>
            </a:extLst>
          </p:cNvPr>
          <p:cNvSpPr/>
          <p:nvPr/>
        </p:nvSpPr>
        <p:spPr>
          <a:xfrm>
            <a:off x="482321" y="4613362"/>
            <a:ext cx="733530" cy="628535"/>
          </a:xfrm>
          <a:custGeom>
            <a:avLst/>
            <a:gdLst/>
            <a:ahLst/>
            <a:cxnLst>
              <a:cxn ang="3cd4">
                <a:pos x="hc" y="t"/>
              </a:cxn>
              <a:cxn ang="cd2">
                <a:pos x="l" y="vc"/>
              </a:cxn>
              <a:cxn ang="cd4">
                <a:pos x="hc" y="b"/>
              </a:cxn>
              <a:cxn ang="0">
                <a:pos x="r" y="vc"/>
              </a:cxn>
            </a:cxnLst>
            <a:rect l="l" t="t" r="r" b="b"/>
            <a:pathLst>
              <a:path w="416" h="260">
                <a:moveTo>
                  <a:pt x="290" y="260"/>
                </a:moveTo>
                <a:lnTo>
                  <a:pt x="0" y="260"/>
                </a:lnTo>
                <a:lnTo>
                  <a:pt x="113" y="130"/>
                </a:lnTo>
                <a:lnTo>
                  <a:pt x="0" y="0"/>
                </a:lnTo>
                <a:lnTo>
                  <a:pt x="290" y="0"/>
                </a:lnTo>
                <a:lnTo>
                  <a:pt x="416" y="130"/>
                </a:lnTo>
                <a:close/>
              </a:path>
            </a:pathLst>
          </a:custGeom>
          <a:solidFill>
            <a:srgbClr val="FFC000"/>
          </a:solidFill>
          <a:ln w="38100" cap="flat">
            <a:solidFill>
              <a:schemeClr val="bg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0000" tIns="45000" rIns="90000" bIns="45000" anchor="ctr" anchorCtr="1" compatLnSpc="0"/>
          <a:lstStyle/>
          <a:p>
            <a:pPr marL="0" marR="0" lvl="0" indent="0" algn="ctr" rtl="0" hangingPunct="0">
              <a:lnSpc>
                <a:spcPct val="100000"/>
              </a:lnSpc>
              <a:spcBef>
                <a:spcPts val="0"/>
              </a:spcBef>
              <a:spcAft>
                <a:spcPts val="0"/>
              </a:spcAft>
              <a:buNone/>
              <a:tabLst/>
            </a:pPr>
            <a:endParaRPr lang="en-US" sz="4800" b="1" u="none" strike="noStrike" kern="1200" dirty="0">
              <a:ln>
                <a:noFill/>
              </a:ln>
              <a:solidFill>
                <a:schemeClr val="bg1"/>
              </a:solidFill>
              <a:latin typeface="Century Gothic" panose="020B0502020202020204" pitchFamily="34" charset="0"/>
              <a:ea typeface="Arial Unicode MS" pitchFamily="2"/>
              <a:cs typeface="Poppins Medium" pitchFamily="2" charset="77"/>
            </a:endParaRPr>
          </a:p>
        </p:txBody>
      </p:sp>
      <p:sp>
        <p:nvSpPr>
          <p:cNvPr id="21" name="Freeform: Shape 2832">
            <a:extLst>
              <a:ext uri="{FF2B5EF4-FFF2-40B4-BE49-F238E27FC236}">
                <a16:creationId xmlns:a16="http://schemas.microsoft.com/office/drawing/2014/main" id="{D76C158D-E598-43B9-91CA-43482AA822BA}"/>
              </a:ext>
            </a:extLst>
          </p:cNvPr>
          <p:cNvSpPr/>
          <p:nvPr/>
        </p:nvSpPr>
        <p:spPr>
          <a:xfrm>
            <a:off x="482321" y="5615367"/>
            <a:ext cx="733530" cy="628535"/>
          </a:xfrm>
          <a:custGeom>
            <a:avLst/>
            <a:gdLst/>
            <a:ahLst/>
            <a:cxnLst>
              <a:cxn ang="3cd4">
                <a:pos x="hc" y="t"/>
              </a:cxn>
              <a:cxn ang="cd2">
                <a:pos x="l" y="vc"/>
              </a:cxn>
              <a:cxn ang="cd4">
                <a:pos x="hc" y="b"/>
              </a:cxn>
              <a:cxn ang="0">
                <a:pos x="r" y="vc"/>
              </a:cxn>
            </a:cxnLst>
            <a:rect l="l" t="t" r="r" b="b"/>
            <a:pathLst>
              <a:path w="416" h="260">
                <a:moveTo>
                  <a:pt x="290" y="260"/>
                </a:moveTo>
                <a:lnTo>
                  <a:pt x="0" y="260"/>
                </a:lnTo>
                <a:lnTo>
                  <a:pt x="113" y="130"/>
                </a:lnTo>
                <a:lnTo>
                  <a:pt x="0" y="0"/>
                </a:lnTo>
                <a:lnTo>
                  <a:pt x="290" y="0"/>
                </a:lnTo>
                <a:lnTo>
                  <a:pt x="416" y="130"/>
                </a:lnTo>
                <a:close/>
              </a:path>
            </a:pathLst>
          </a:custGeom>
          <a:solidFill>
            <a:srgbClr val="FFC000"/>
          </a:solidFill>
          <a:ln w="38100" cap="flat">
            <a:solidFill>
              <a:schemeClr val="bg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0000" tIns="45000" rIns="90000" bIns="45000" anchor="ctr" anchorCtr="1" compatLnSpc="0"/>
          <a:lstStyle/>
          <a:p>
            <a:pPr marL="0" marR="0" lvl="0" indent="0" algn="ctr" rtl="0" hangingPunct="0">
              <a:lnSpc>
                <a:spcPct val="100000"/>
              </a:lnSpc>
              <a:spcBef>
                <a:spcPts val="0"/>
              </a:spcBef>
              <a:spcAft>
                <a:spcPts val="0"/>
              </a:spcAft>
              <a:buNone/>
              <a:tabLst/>
            </a:pPr>
            <a:endParaRPr lang="en-US" sz="4800" b="1" u="none" strike="noStrike" kern="1200" dirty="0">
              <a:ln>
                <a:noFill/>
              </a:ln>
              <a:solidFill>
                <a:schemeClr val="bg1"/>
              </a:solidFill>
              <a:latin typeface="Century Gothic" panose="020B0502020202020204" pitchFamily="34" charset="0"/>
              <a:ea typeface="Arial Unicode MS" pitchFamily="2"/>
              <a:cs typeface="Poppins Medium" pitchFamily="2" charset="77"/>
            </a:endParaRPr>
          </a:p>
        </p:txBody>
      </p:sp>
      <p:sp>
        <p:nvSpPr>
          <p:cNvPr id="22" name="TextBox 21">
            <a:extLst>
              <a:ext uri="{FF2B5EF4-FFF2-40B4-BE49-F238E27FC236}">
                <a16:creationId xmlns:a16="http://schemas.microsoft.com/office/drawing/2014/main" id="{75B50E5D-D6C0-4AF5-A660-078BD2785315}"/>
              </a:ext>
            </a:extLst>
          </p:cNvPr>
          <p:cNvSpPr txBox="1"/>
          <p:nvPr/>
        </p:nvSpPr>
        <p:spPr>
          <a:xfrm>
            <a:off x="1386673" y="1677271"/>
            <a:ext cx="4572000" cy="461665"/>
          </a:xfrm>
          <a:prstGeom prst="rect">
            <a:avLst/>
          </a:prstGeom>
          <a:solidFill>
            <a:srgbClr val="FFC000"/>
          </a:solidFill>
        </p:spPr>
        <p:txBody>
          <a:bodyPr wrap="square">
            <a:spAutoFit/>
          </a:body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Arial Black" panose="020B0A04020102020204" pitchFamily="34" charset="0"/>
                <a:ea typeface="Lato" panose="020F0502020204030203" pitchFamily="34" charset="0"/>
                <a:cs typeface="Lato" panose="020F0502020204030203" pitchFamily="34" charset="0"/>
              </a:rPr>
              <a:t>Project Description</a:t>
            </a:r>
          </a:p>
        </p:txBody>
      </p:sp>
      <p:sp>
        <p:nvSpPr>
          <p:cNvPr id="24" name="TextBox 23">
            <a:extLst>
              <a:ext uri="{FF2B5EF4-FFF2-40B4-BE49-F238E27FC236}">
                <a16:creationId xmlns:a16="http://schemas.microsoft.com/office/drawing/2014/main" id="{43F3B208-595C-4E6C-89A2-D5F24015F87B}"/>
              </a:ext>
            </a:extLst>
          </p:cNvPr>
          <p:cNvSpPr txBox="1"/>
          <p:nvPr/>
        </p:nvSpPr>
        <p:spPr>
          <a:xfrm>
            <a:off x="1386673" y="2692099"/>
            <a:ext cx="4572000" cy="461665"/>
          </a:xfrm>
          <a:prstGeom prst="rect">
            <a:avLst/>
          </a:prstGeom>
          <a:solidFill>
            <a:srgbClr val="FFC000"/>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Arial Black" panose="020B0A04020102020204" pitchFamily="34" charset="0"/>
              </a:rPr>
              <a:t>Approach</a:t>
            </a:r>
          </a:p>
        </p:txBody>
      </p:sp>
      <p:sp>
        <p:nvSpPr>
          <p:cNvPr id="26" name="TextBox 25">
            <a:extLst>
              <a:ext uri="{FF2B5EF4-FFF2-40B4-BE49-F238E27FC236}">
                <a16:creationId xmlns:a16="http://schemas.microsoft.com/office/drawing/2014/main" id="{F2CAD392-9449-4BC0-BDD0-47308E1BD433}"/>
              </a:ext>
            </a:extLst>
          </p:cNvPr>
          <p:cNvSpPr txBox="1"/>
          <p:nvPr/>
        </p:nvSpPr>
        <p:spPr>
          <a:xfrm>
            <a:off x="1386673" y="3694791"/>
            <a:ext cx="4572000" cy="461665"/>
          </a:xfrm>
          <a:prstGeom prst="rect">
            <a:avLst/>
          </a:prstGeom>
          <a:solidFill>
            <a:srgbClr val="FFC000"/>
          </a:solidFill>
        </p:spPr>
        <p:txBody>
          <a:bodyPr wrap="square">
            <a:spAutoFit/>
          </a:body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Arial Black" panose="020B0A04020102020204" pitchFamily="34" charset="0"/>
                <a:ea typeface="Lato" panose="020F0502020204030203" pitchFamily="34" charset="0"/>
                <a:cs typeface="Lato" panose="020F0502020204030203" pitchFamily="34" charset="0"/>
              </a:rPr>
              <a:t>Tech-Stack Used</a:t>
            </a:r>
          </a:p>
        </p:txBody>
      </p:sp>
      <p:sp>
        <p:nvSpPr>
          <p:cNvPr id="28" name="TextBox 27">
            <a:extLst>
              <a:ext uri="{FF2B5EF4-FFF2-40B4-BE49-F238E27FC236}">
                <a16:creationId xmlns:a16="http://schemas.microsoft.com/office/drawing/2014/main" id="{C5F27104-D52F-4DA3-A93B-B526C1186EB4}"/>
              </a:ext>
            </a:extLst>
          </p:cNvPr>
          <p:cNvSpPr txBox="1"/>
          <p:nvPr/>
        </p:nvSpPr>
        <p:spPr>
          <a:xfrm>
            <a:off x="1386673" y="4697483"/>
            <a:ext cx="5556738" cy="461665"/>
          </a:xfrm>
          <a:prstGeom prst="rect">
            <a:avLst/>
          </a:prstGeom>
          <a:solidFill>
            <a:srgbClr val="FFC000"/>
          </a:solidFill>
        </p:spPr>
        <p:txBody>
          <a:bodyPr wrap="square">
            <a:spAutoFit/>
          </a:body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Arial Black" panose="020B0A04020102020204" pitchFamily="34" charset="0"/>
                <a:ea typeface="Lato" panose="020F0502020204030203" pitchFamily="34" charset="0"/>
                <a:cs typeface="Lato" panose="020F0502020204030203" pitchFamily="34" charset="0"/>
              </a:rPr>
              <a:t>Data Analytics Task &amp; Insights</a:t>
            </a:r>
          </a:p>
        </p:txBody>
      </p:sp>
      <p:sp>
        <p:nvSpPr>
          <p:cNvPr id="30" name="TextBox 29">
            <a:extLst>
              <a:ext uri="{FF2B5EF4-FFF2-40B4-BE49-F238E27FC236}">
                <a16:creationId xmlns:a16="http://schemas.microsoft.com/office/drawing/2014/main" id="{FE7A9E3F-DCDA-45A7-A2F6-EE86D90F2401}"/>
              </a:ext>
            </a:extLst>
          </p:cNvPr>
          <p:cNvSpPr txBox="1"/>
          <p:nvPr/>
        </p:nvSpPr>
        <p:spPr>
          <a:xfrm>
            <a:off x="1386673" y="5700175"/>
            <a:ext cx="4572000" cy="461665"/>
          </a:xfrm>
          <a:prstGeom prst="rect">
            <a:avLst/>
          </a:prstGeom>
          <a:solidFill>
            <a:srgbClr val="FFC000"/>
          </a:solidFill>
        </p:spPr>
        <p:txBody>
          <a:bodyPr wrap="square">
            <a:spAutoFit/>
          </a:body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Arial Black" panose="020B0A04020102020204" pitchFamily="34" charset="0"/>
                <a:ea typeface="Lato" panose="020F0502020204030203" pitchFamily="34" charset="0"/>
                <a:cs typeface="Lato" panose="020F0502020204030203" pitchFamily="34" charset="0"/>
              </a:rPr>
              <a:t>Result and Conclusion</a:t>
            </a:r>
          </a:p>
        </p:txBody>
      </p:sp>
      <p:sp>
        <p:nvSpPr>
          <p:cNvPr id="32" name="TextBox 31">
            <a:extLst>
              <a:ext uri="{FF2B5EF4-FFF2-40B4-BE49-F238E27FC236}">
                <a16:creationId xmlns:a16="http://schemas.microsoft.com/office/drawing/2014/main" id="{B6F277D8-D3DA-4F5E-9E24-9AEEC4FD1BE8}"/>
              </a:ext>
            </a:extLst>
          </p:cNvPr>
          <p:cNvSpPr txBox="1"/>
          <p:nvPr/>
        </p:nvSpPr>
        <p:spPr>
          <a:xfrm>
            <a:off x="2697982" y="203068"/>
            <a:ext cx="3748035" cy="830997"/>
          </a:xfrm>
          <a:prstGeom prst="rect">
            <a:avLst/>
          </a:prstGeom>
          <a:solidFill>
            <a:srgbClr val="FFC000"/>
          </a:solidFill>
          <a:ln w="28575">
            <a:solidFill>
              <a:schemeClr val="bg1"/>
            </a:solidFill>
          </a:ln>
        </p:spPr>
        <p:txBody>
          <a:bodyPr wrap="square">
            <a:spAutoFit/>
          </a:bodyPr>
          <a:lstStyle/>
          <a:p>
            <a:pPr algn="ctr"/>
            <a:r>
              <a:rPr kumimoji="0" lang="en-US" sz="4800" b="1" i="0" u="none" strike="noStrike" kern="1200" cap="none" spc="0" normalizeH="0" baseline="0" noProof="0" dirty="0">
                <a:ln>
                  <a:solidFill>
                    <a:prstClr val="black">
                      <a:lumMod val="75000"/>
                      <a:lumOff val="25000"/>
                      <a:alpha val="10000"/>
                    </a:prstClr>
                  </a:solidFill>
                </a:ln>
                <a:solidFill>
                  <a:schemeClr val="bg1"/>
                </a:solidFill>
                <a:uLnTx/>
                <a:uFillTx/>
                <a:latin typeface="Arial Black" panose="020B0A04020102020204" pitchFamily="34" charset="0"/>
                <a:ea typeface="+mj-ea"/>
              </a:rPr>
              <a:t>Contents</a:t>
            </a:r>
            <a:endParaRPr lang="en-IN" sz="4800" dirty="0">
              <a:solidFill>
                <a:schemeClr val="bg1"/>
              </a:solidFill>
              <a:latin typeface="Arial Black" panose="020B0A04020102020204" pitchFamily="34" charset="0"/>
            </a:endParaRPr>
          </a:p>
        </p:txBody>
      </p:sp>
      <p:pic>
        <p:nvPicPr>
          <p:cNvPr id="33" name="Picture 32">
            <a:extLst>
              <a:ext uri="{FF2B5EF4-FFF2-40B4-BE49-F238E27FC236}">
                <a16:creationId xmlns:a16="http://schemas.microsoft.com/office/drawing/2014/main" id="{291D7E73-2181-4FF8-BAC0-161490F2C330}"/>
              </a:ext>
            </a:extLst>
          </p:cNvPr>
          <p:cNvPicPr>
            <a:picLocks noChangeAspect="1"/>
          </p:cNvPicPr>
          <p:nvPr/>
        </p:nvPicPr>
        <p:blipFill>
          <a:blip r:embed="rId2"/>
          <a:stretch>
            <a:fillRect/>
          </a:stretch>
        </p:blipFill>
        <p:spPr>
          <a:xfrm>
            <a:off x="6389034" y="1698852"/>
            <a:ext cx="2754966" cy="2269815"/>
          </a:xfrm>
          <a:prstGeom prst="rect">
            <a:avLst/>
          </a:prstGeom>
        </p:spPr>
      </p:pic>
    </p:spTree>
    <p:extLst>
      <p:ext uri="{BB962C8B-B14F-4D97-AF65-F5344CB8AC3E}">
        <p14:creationId xmlns:p14="http://schemas.microsoft.com/office/powerpoint/2010/main" val="105132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586" y="238166"/>
            <a:ext cx="6826827" cy="970450"/>
          </a:xfrm>
          <a:solidFill>
            <a:srgbClr val="FFC000"/>
          </a:solidFill>
          <a:ln w="28575">
            <a:solidFill>
              <a:schemeClr val="bg1"/>
            </a:solidFill>
          </a:ln>
        </p:spPr>
        <p:txBody>
          <a:bodyPr>
            <a:normAutofit/>
          </a:bodyPr>
          <a:lstStyle/>
          <a:p>
            <a:r>
              <a:rPr sz="4800" dirty="0">
                <a:solidFill>
                  <a:schemeClr val="bg1"/>
                </a:solidFill>
                <a:effectLst/>
                <a:latin typeface="Arial Black" panose="020B0A04020102020204" pitchFamily="34" charset="0"/>
              </a:rPr>
              <a:t>Project Description</a:t>
            </a:r>
          </a:p>
        </p:txBody>
      </p:sp>
      <p:sp>
        <p:nvSpPr>
          <p:cNvPr id="3" name="Content Placeholder 2"/>
          <p:cNvSpPr>
            <a:spLocks noGrp="1"/>
          </p:cNvSpPr>
          <p:nvPr>
            <p:ph idx="1"/>
          </p:nvPr>
        </p:nvSpPr>
        <p:spPr>
          <a:xfrm>
            <a:off x="170822" y="1386934"/>
            <a:ext cx="8762163" cy="3114728"/>
          </a:xfrm>
          <a:solidFill>
            <a:srgbClr val="FFC000"/>
          </a:solidFill>
        </p:spPr>
        <p:txBody>
          <a:bodyPr>
            <a:noAutofit/>
          </a:bodyPr>
          <a:lstStyle/>
          <a:p>
            <a:pPr marL="36900" indent="0" algn="just">
              <a:buNone/>
            </a:pPr>
            <a:r>
              <a:rPr lang="en-US" sz="2400" dirty="0">
                <a:solidFill>
                  <a:schemeClr val="bg1"/>
                </a:solidFill>
                <a:effectLst/>
                <a:latin typeface="Abadi" panose="020B0604020104020204" pitchFamily="34" charset="0"/>
              </a:rPr>
              <a:t>This project investigates an IMDb dataset with filtered movie metadata such as director names, genres, lengths, languages, budgets, revenues, and scores. It seeks to determine patterns and relationships between variables such as genre popularity, average length, score variance by language, director performance, and budget-to-gross profitability.</a:t>
            </a:r>
          </a:p>
          <a:p>
            <a:pPr marL="36900" indent="0" algn="just">
              <a:buNone/>
            </a:pPr>
            <a:r>
              <a:rPr lang="en-US" sz="2400" dirty="0">
                <a:solidFill>
                  <a:schemeClr val="bg1"/>
                </a:solidFill>
                <a:effectLst/>
                <a:latin typeface="Abadi" panose="020B0604020104020204" pitchFamily="34" charset="0"/>
              </a:rPr>
              <a:t>      The data was cleaned and grouped to see trends and determine the reasons behind a movie's success.</a:t>
            </a:r>
          </a:p>
        </p:txBody>
      </p:sp>
      <p:pic>
        <p:nvPicPr>
          <p:cNvPr id="6" name="Picture 5">
            <a:extLst>
              <a:ext uri="{FF2B5EF4-FFF2-40B4-BE49-F238E27FC236}">
                <a16:creationId xmlns:a16="http://schemas.microsoft.com/office/drawing/2014/main" id="{882685ED-CB6D-4028-9E96-97064070359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0198" r="7663" b="7556"/>
          <a:stretch/>
        </p:blipFill>
        <p:spPr>
          <a:xfrm>
            <a:off x="6752491" y="4758025"/>
            <a:ext cx="2074985" cy="184841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6ABB0B6-55CB-40AE-A4BC-26AE7CC29EDB}"/>
              </a:ext>
            </a:extLst>
          </p:cNvPr>
          <p:cNvPicPr>
            <a:picLocks noChangeAspect="1"/>
          </p:cNvPicPr>
          <p:nvPr/>
        </p:nvPicPr>
        <p:blipFill>
          <a:blip r:embed="rId4"/>
          <a:stretch>
            <a:fillRect/>
          </a:stretch>
        </p:blipFill>
        <p:spPr>
          <a:xfrm>
            <a:off x="379527" y="4761605"/>
            <a:ext cx="3318266" cy="18582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2861" y="236366"/>
            <a:ext cx="3798277" cy="867508"/>
          </a:xfrm>
          <a:solidFill>
            <a:srgbClr val="FFC000"/>
          </a:solidFill>
          <a:ln w="28575">
            <a:solidFill>
              <a:schemeClr val="bg1"/>
            </a:solidFill>
          </a:ln>
        </p:spPr>
        <p:txBody>
          <a:bodyPr>
            <a:normAutofit/>
          </a:bodyPr>
          <a:lstStyle/>
          <a:p>
            <a:r>
              <a:rPr sz="4800" dirty="0">
                <a:solidFill>
                  <a:schemeClr val="bg1"/>
                </a:solidFill>
                <a:effectLst/>
                <a:latin typeface="Arial Black" panose="020B0A04020102020204" pitchFamily="34" charset="0"/>
              </a:rPr>
              <a:t>Approach</a:t>
            </a:r>
          </a:p>
        </p:txBody>
      </p:sp>
      <p:sp>
        <p:nvSpPr>
          <p:cNvPr id="3" name="Content Placeholder 2"/>
          <p:cNvSpPr>
            <a:spLocks noGrp="1"/>
          </p:cNvSpPr>
          <p:nvPr>
            <p:ph idx="1"/>
          </p:nvPr>
        </p:nvSpPr>
        <p:spPr>
          <a:xfrm>
            <a:off x="351692" y="1289583"/>
            <a:ext cx="8500906" cy="2971068"/>
          </a:xfrm>
          <a:solidFill>
            <a:srgbClr val="FFC000"/>
          </a:solidFill>
        </p:spPr>
        <p:txBody>
          <a:bodyPr>
            <a:noAutofit/>
          </a:bodyPr>
          <a:lstStyle/>
          <a:p>
            <a:pPr algn="just">
              <a:buClr>
                <a:schemeClr val="bg1"/>
              </a:buClr>
              <a:buFont typeface="Wingdings" panose="05000000000000000000" pitchFamily="2" charset="2"/>
              <a:buChar char="q"/>
            </a:pPr>
            <a:r>
              <a:rPr lang="en-US" sz="2400" b="1" dirty="0">
                <a:solidFill>
                  <a:schemeClr val="bg1"/>
                </a:solidFill>
                <a:effectLst/>
                <a:latin typeface="Arial Black" panose="020B0A04020102020204" pitchFamily="34" charset="0"/>
              </a:rPr>
              <a:t>Data Extraction: </a:t>
            </a:r>
            <a:r>
              <a:rPr lang="en-US" sz="2400" dirty="0">
                <a:solidFill>
                  <a:schemeClr val="bg1"/>
                </a:solidFill>
                <a:effectLst/>
                <a:latin typeface="Abadi" panose="020B0604020104020204" pitchFamily="34" charset="0"/>
              </a:rPr>
              <a:t>Downloaded and Imported the dataset into Excel.</a:t>
            </a:r>
          </a:p>
          <a:p>
            <a:pPr algn="just">
              <a:buClr>
                <a:schemeClr val="bg1"/>
              </a:buClr>
              <a:buFont typeface="Wingdings" panose="05000000000000000000" pitchFamily="2" charset="2"/>
              <a:buChar char="q"/>
            </a:pPr>
            <a:r>
              <a:rPr lang="en-US" sz="2400" b="1" dirty="0">
                <a:solidFill>
                  <a:schemeClr val="bg1"/>
                </a:solidFill>
                <a:effectLst/>
                <a:latin typeface="Arial Black" panose="020B0A04020102020204" pitchFamily="34" charset="0"/>
              </a:rPr>
              <a:t>Data Cleaning: </a:t>
            </a:r>
            <a:r>
              <a:rPr lang="en-US" sz="2400" dirty="0">
                <a:solidFill>
                  <a:schemeClr val="bg1"/>
                </a:solidFill>
                <a:effectLst/>
                <a:latin typeface="Abadi" panose="020B0604020104020204" pitchFamily="34" charset="0"/>
              </a:rPr>
              <a:t>Cleaned the data by removing missing, Duplicates or invalid entries. </a:t>
            </a:r>
          </a:p>
          <a:p>
            <a:pPr algn="just">
              <a:buClr>
                <a:schemeClr val="bg1"/>
              </a:buClr>
              <a:buFont typeface="Wingdings" panose="05000000000000000000" pitchFamily="2" charset="2"/>
              <a:buChar char="q"/>
            </a:pPr>
            <a:r>
              <a:rPr lang="en-US" sz="2400" b="1" dirty="0">
                <a:solidFill>
                  <a:schemeClr val="bg1"/>
                </a:solidFill>
                <a:effectLst/>
                <a:latin typeface="Arial Black" panose="020B0A04020102020204" pitchFamily="34" charset="0"/>
              </a:rPr>
              <a:t>Analysis: </a:t>
            </a:r>
            <a:r>
              <a:rPr lang="en-US" sz="2400" dirty="0">
                <a:solidFill>
                  <a:schemeClr val="bg1"/>
                </a:solidFill>
                <a:effectLst/>
                <a:latin typeface="Abadi" panose="020B0604020104020204" pitchFamily="34" charset="0"/>
              </a:rPr>
              <a:t>Used Pivot Tables and charts to visualize trends and uncover key insights and analyzed the findings and compiled them into a report.</a:t>
            </a:r>
            <a:endParaRPr sz="2400" dirty="0">
              <a:solidFill>
                <a:schemeClr val="bg1"/>
              </a:solidFill>
              <a:effectLst/>
              <a:latin typeface="Abadi" panose="020B0604020104020204" pitchFamily="34" charset="0"/>
            </a:endParaRPr>
          </a:p>
        </p:txBody>
      </p:sp>
      <p:pic>
        <p:nvPicPr>
          <p:cNvPr id="1026" name="Picture 2">
            <a:extLst>
              <a:ext uri="{FF2B5EF4-FFF2-40B4-BE49-F238E27FC236}">
                <a16:creationId xmlns:a16="http://schemas.microsoft.com/office/drawing/2014/main" id="{285E47F1-BAB2-41E4-AD77-EF0C66608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384" y="4923693"/>
            <a:ext cx="2919649" cy="16276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7299" y="190813"/>
            <a:ext cx="6109402" cy="867508"/>
          </a:xfrm>
          <a:solidFill>
            <a:srgbClr val="FFC000"/>
          </a:solidFill>
          <a:ln w="28575">
            <a:solidFill>
              <a:schemeClr val="bg1"/>
            </a:solidFill>
          </a:ln>
        </p:spPr>
        <p:txBody>
          <a:bodyPr>
            <a:normAutofit fontScale="90000"/>
          </a:bodyPr>
          <a:lstStyle/>
          <a:p>
            <a:r>
              <a:rPr lang="en-IN" sz="5400" dirty="0">
                <a:solidFill>
                  <a:schemeClr val="bg1"/>
                </a:solidFill>
                <a:effectLst/>
                <a:latin typeface="Arial Black" panose="020B0A04020102020204" pitchFamily="34" charset="0"/>
              </a:rPr>
              <a:t>Tech-Stack Used</a:t>
            </a:r>
            <a:endParaRPr sz="5400" dirty="0">
              <a:solidFill>
                <a:schemeClr val="bg1"/>
              </a:solidFill>
              <a:effectLst/>
              <a:latin typeface="Arial Black" panose="020B0A04020102020204" pitchFamily="34" charset="0"/>
            </a:endParaRPr>
          </a:p>
        </p:txBody>
      </p:sp>
      <p:sp>
        <p:nvSpPr>
          <p:cNvPr id="3" name="Content Placeholder 2"/>
          <p:cNvSpPr>
            <a:spLocks noGrp="1"/>
          </p:cNvSpPr>
          <p:nvPr>
            <p:ph idx="1"/>
          </p:nvPr>
        </p:nvSpPr>
        <p:spPr>
          <a:xfrm>
            <a:off x="331596" y="1146657"/>
            <a:ext cx="8480808" cy="3063602"/>
          </a:xfrm>
          <a:solidFill>
            <a:srgbClr val="FFC000"/>
          </a:solidFill>
        </p:spPr>
        <p:txBody>
          <a:bodyPr>
            <a:noAutofit/>
          </a:bodyPr>
          <a:lstStyle/>
          <a:p>
            <a:pPr algn="just">
              <a:buClr>
                <a:schemeClr val="bg1"/>
              </a:buClr>
              <a:buFont typeface="Wingdings" panose="05000000000000000000" pitchFamily="2" charset="2"/>
              <a:buChar char="q"/>
            </a:pPr>
            <a:r>
              <a:rPr lang="en-US" sz="2400" b="1" dirty="0">
                <a:solidFill>
                  <a:schemeClr val="bg1"/>
                </a:solidFill>
                <a:effectLst/>
                <a:latin typeface="Arial Black" panose="020B0A04020102020204" pitchFamily="34" charset="0"/>
              </a:rPr>
              <a:t>Microsoft Excel: </a:t>
            </a:r>
            <a:r>
              <a:rPr lang="en-US" sz="2400" dirty="0">
                <a:solidFill>
                  <a:schemeClr val="bg1"/>
                </a:solidFill>
                <a:effectLst/>
                <a:latin typeface="Abadi" panose="020B0604020104020204" pitchFamily="34" charset="0"/>
              </a:rPr>
              <a:t>Applied in data cleaning and visualizations. It also possesses features like charts, graphs, and pivot tables to simplify data analysis and interpretation.</a:t>
            </a:r>
          </a:p>
          <a:p>
            <a:pPr algn="just">
              <a:buClr>
                <a:schemeClr val="bg1"/>
              </a:buClr>
              <a:buFont typeface="Wingdings" panose="05000000000000000000" pitchFamily="2" charset="2"/>
              <a:buChar char="q"/>
            </a:pPr>
            <a:r>
              <a:rPr lang="en-US" sz="2400" b="1" dirty="0">
                <a:solidFill>
                  <a:schemeClr val="bg1"/>
                </a:solidFill>
                <a:effectLst/>
                <a:latin typeface="Arial Black" panose="020B0A04020102020204" pitchFamily="34" charset="0"/>
              </a:rPr>
              <a:t>Microsoft PowerPoint (PPT): </a:t>
            </a:r>
            <a:r>
              <a:rPr lang="en-US" sz="2400" dirty="0">
                <a:solidFill>
                  <a:schemeClr val="bg1"/>
                </a:solidFill>
                <a:effectLst/>
                <a:latin typeface="Abadi" panose="020B0604020104020204" pitchFamily="34" charset="0"/>
              </a:rPr>
              <a:t>Used for organizing and presenting findings.</a:t>
            </a:r>
          </a:p>
          <a:p>
            <a:pPr algn="just">
              <a:buClr>
                <a:schemeClr val="bg1"/>
              </a:buClr>
              <a:buFont typeface="Wingdings" panose="05000000000000000000" pitchFamily="2" charset="2"/>
              <a:buChar char="q"/>
            </a:pPr>
            <a:r>
              <a:rPr lang="en-US" sz="2400" b="1" dirty="0">
                <a:solidFill>
                  <a:schemeClr val="bg1"/>
                </a:solidFill>
                <a:effectLst/>
                <a:latin typeface="Arial Black" panose="020B0A04020102020204" pitchFamily="34" charset="0"/>
              </a:rPr>
              <a:t>Google Drive: </a:t>
            </a:r>
            <a:r>
              <a:rPr lang="en-US" sz="2400" dirty="0">
                <a:solidFill>
                  <a:schemeClr val="bg1"/>
                </a:solidFill>
                <a:effectLst/>
                <a:latin typeface="Abadi" panose="020B0604020104020204" pitchFamily="34" charset="0"/>
              </a:rPr>
              <a:t>For storing and sharing reports.</a:t>
            </a:r>
            <a:endParaRPr sz="2400" dirty="0">
              <a:solidFill>
                <a:schemeClr val="tx1">
                  <a:lumMod val="75000"/>
                </a:schemeClr>
              </a:solidFill>
              <a:effectLst/>
              <a:latin typeface="Abadi" panose="020B0604020104020204" pitchFamily="34" charset="0"/>
            </a:endParaRPr>
          </a:p>
        </p:txBody>
      </p:sp>
      <p:pic>
        <p:nvPicPr>
          <p:cNvPr id="5" name="Picture 4">
            <a:extLst>
              <a:ext uri="{FF2B5EF4-FFF2-40B4-BE49-F238E27FC236}">
                <a16:creationId xmlns:a16="http://schemas.microsoft.com/office/drawing/2014/main" id="{A7474B87-3EDD-4EA4-BD44-28C405686C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837473B0-CC2E-450A-ABE3-18F120FF3D39}">
                <a1611:picAttrSrcUrl xmlns:a1611="http://schemas.microsoft.com/office/drawing/2016/11/main" r:id="rId4"/>
              </a:ext>
            </a:extLst>
          </a:blip>
          <a:srcRect l="3785" t="8184" r="4296" b="9834"/>
          <a:stretch/>
        </p:blipFill>
        <p:spPr>
          <a:xfrm>
            <a:off x="6097292" y="5627189"/>
            <a:ext cx="2150348" cy="107517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5FD56E3-C684-47F3-A90F-CEE87AE064BE}"/>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837473B0-CC2E-450A-ABE3-18F120FF3D39}">
                <a1611:picAttrSrcUrl xmlns:a1611="http://schemas.microsoft.com/office/drawing/2016/11/main" r:id="rId7"/>
              </a:ext>
            </a:extLst>
          </a:blip>
          <a:srcRect l="11173" r="12127"/>
          <a:stretch/>
        </p:blipFill>
        <p:spPr>
          <a:xfrm>
            <a:off x="3954542" y="5163514"/>
            <a:ext cx="1546415" cy="120412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A27C2DB-2BE5-4C48-8B9E-BE141C2D5F61}"/>
              </a:ext>
            </a:extLst>
          </p:cNvPr>
          <p:cNvPicPr>
            <a:picLocks noChangeAspect="1"/>
          </p:cNvPicPr>
          <p:nvPr/>
        </p:nvPicPr>
        <p:blipFill rotWithShape="1">
          <a:blip r:embed="rId8"/>
          <a:srcRect l="10525" t="10687" r="10184" b="11757"/>
          <a:stretch/>
        </p:blipFill>
        <p:spPr>
          <a:xfrm>
            <a:off x="1016941" y="4423060"/>
            <a:ext cx="2341266" cy="12041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6805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9408" y="102371"/>
            <a:ext cx="6485184" cy="749551"/>
          </a:xfrm>
          <a:solidFill>
            <a:srgbClr val="FFC000"/>
          </a:solidFill>
          <a:ln w="28575">
            <a:solidFill>
              <a:schemeClr val="bg1"/>
            </a:solidFill>
          </a:ln>
        </p:spPr>
        <p:txBody>
          <a:bodyPr>
            <a:noAutofit/>
          </a:bodyPr>
          <a:lstStyle/>
          <a:p>
            <a:r>
              <a:rPr lang="en-IN" sz="4400" dirty="0">
                <a:solidFill>
                  <a:schemeClr val="bg1"/>
                </a:solidFill>
                <a:effectLst/>
                <a:latin typeface="Arial Black" panose="020B0A04020102020204" pitchFamily="34" charset="0"/>
              </a:rPr>
              <a:t>Data Analytics Task</a:t>
            </a:r>
            <a:endParaRPr sz="4400" dirty="0">
              <a:solidFill>
                <a:schemeClr val="bg1"/>
              </a:solidFill>
              <a:effectLst/>
              <a:latin typeface="Arial Black" panose="020B0A04020102020204" pitchFamily="34" charset="0"/>
            </a:endParaRPr>
          </a:p>
        </p:txBody>
      </p:sp>
      <p:sp>
        <p:nvSpPr>
          <p:cNvPr id="21" name="TextBox 20">
            <a:extLst>
              <a:ext uri="{FF2B5EF4-FFF2-40B4-BE49-F238E27FC236}">
                <a16:creationId xmlns:a16="http://schemas.microsoft.com/office/drawing/2014/main" id="{4E2D795C-07AB-4CED-9D9A-A0BEDB41EB3A}"/>
              </a:ext>
            </a:extLst>
          </p:cNvPr>
          <p:cNvSpPr txBox="1"/>
          <p:nvPr/>
        </p:nvSpPr>
        <p:spPr>
          <a:xfrm>
            <a:off x="170823" y="968134"/>
            <a:ext cx="8842548" cy="5078313"/>
          </a:xfrm>
          <a:prstGeom prst="rect">
            <a:avLst/>
          </a:prstGeom>
          <a:solidFill>
            <a:srgbClr val="FFC000"/>
          </a:solidFill>
        </p:spPr>
        <p:txBody>
          <a:bodyPr wrap="square" rtlCol="0">
            <a:spAutoFit/>
          </a:bodyPr>
          <a:lstStyle/>
          <a:p>
            <a:pPr marL="285750" indent="-285750" algn="just">
              <a:buFont typeface="Wingdings" panose="05000000000000000000" pitchFamily="2" charset="2"/>
              <a:buChar char="Ø"/>
            </a:pPr>
            <a:r>
              <a:rPr lang="en-IN" dirty="0">
                <a:solidFill>
                  <a:schemeClr val="bg1"/>
                </a:solidFill>
                <a:latin typeface="Abadi" panose="020B0604020104020204" pitchFamily="34" charset="0"/>
              </a:rPr>
              <a:t>There was irrelevant data in Columns: ‘Color’, ‘director_facebook_likes’, ‘actor_3_facebook_likes, ‘actor_2_name’, ‘actor_1_facebook_likes’, ‘cast_total_facebook_likes, ‘actor_3_name’, ‘facenumber_in_posts’, ‘plot_keywords’, ‘movie_imdb_link’, ‘content_rating’ ,’actor_2_facebook_likes’, ‘aspect_ratio’, ‘movie_facebook_likes’ was removed.</a:t>
            </a:r>
          </a:p>
          <a:p>
            <a:pPr marL="285750" indent="-285750" algn="just">
              <a:buFont typeface="Wingdings" panose="05000000000000000000" pitchFamily="2" charset="2"/>
              <a:buChar char="Ø"/>
            </a:pPr>
            <a:endParaRPr lang="en-IN" dirty="0">
              <a:solidFill>
                <a:schemeClr val="bg1"/>
              </a:solidFill>
              <a:latin typeface="Abadi" panose="020B0604020104020204" pitchFamily="34" charset="0"/>
            </a:endParaRPr>
          </a:p>
          <a:p>
            <a:pPr marL="285750" indent="-285750" algn="just">
              <a:buFont typeface="Wingdings" panose="05000000000000000000" pitchFamily="2" charset="2"/>
              <a:buChar char="Ø"/>
            </a:pPr>
            <a:r>
              <a:rPr lang="en-US" dirty="0">
                <a:solidFill>
                  <a:schemeClr val="bg1"/>
                </a:solidFill>
                <a:latin typeface="Abadi" panose="020B0604020104020204" pitchFamily="34" charset="0"/>
              </a:rPr>
              <a:t>Eliminate the rows from the dataset having anyone of its column value as Blank/NULL.</a:t>
            </a:r>
          </a:p>
          <a:p>
            <a:pPr marL="285750" indent="-285750" algn="just">
              <a:buFont typeface="Wingdings" panose="05000000000000000000" pitchFamily="2" charset="2"/>
              <a:buChar char="Ø"/>
            </a:pPr>
            <a:endParaRPr lang="en-US" dirty="0">
              <a:solidFill>
                <a:schemeClr val="bg1"/>
              </a:solidFill>
              <a:latin typeface="Abadi" panose="020B0604020104020204" pitchFamily="34" charset="0"/>
            </a:endParaRPr>
          </a:p>
          <a:p>
            <a:pPr marL="285750" indent="-285750" algn="just">
              <a:buFont typeface="Wingdings" panose="05000000000000000000" pitchFamily="2" charset="2"/>
              <a:buChar char="Ø"/>
            </a:pPr>
            <a:r>
              <a:rPr lang="en-US" dirty="0">
                <a:solidFill>
                  <a:schemeClr val="bg1"/>
                </a:solidFill>
                <a:latin typeface="Abadi" panose="020B0604020104020204" pitchFamily="34" charset="0"/>
              </a:rPr>
              <a:t>Removing off the duplicate values in the dataset which can be achieved by using the ‘Remove Duplicate Values/Cells’ available in the ‘Data’ tab.</a:t>
            </a:r>
          </a:p>
          <a:p>
            <a:pPr marL="285750" indent="-285750" algn="just">
              <a:buFont typeface="Wingdings" panose="05000000000000000000" pitchFamily="2" charset="2"/>
              <a:buChar char="Ø"/>
            </a:pPr>
            <a:endParaRPr lang="en-US" dirty="0">
              <a:solidFill>
                <a:schemeClr val="bg1"/>
              </a:solidFill>
              <a:latin typeface="Abadi" panose="020B0604020104020204" pitchFamily="34" charset="0"/>
            </a:endParaRPr>
          </a:p>
          <a:p>
            <a:pPr marL="285750" indent="-285750" algn="just">
              <a:buFont typeface="Wingdings" panose="05000000000000000000" pitchFamily="2" charset="2"/>
              <a:buChar char="Ø"/>
            </a:pPr>
            <a:r>
              <a:rPr lang="en-US" dirty="0">
                <a:solidFill>
                  <a:schemeClr val="bg1"/>
                </a:solidFill>
                <a:latin typeface="Abadi" panose="020B0604020104020204" pitchFamily="34" charset="0"/>
              </a:rPr>
              <a:t>The ‘genres’ column was splits into individuals ‘genre’ to used in the task.</a:t>
            </a:r>
          </a:p>
          <a:p>
            <a:pPr marL="285750" indent="-285750" algn="just">
              <a:buFont typeface="Wingdings" panose="05000000000000000000" pitchFamily="2" charset="2"/>
              <a:buChar char="Ø"/>
            </a:pPr>
            <a:endParaRPr lang="en-US" dirty="0">
              <a:solidFill>
                <a:schemeClr val="bg1"/>
              </a:solidFill>
              <a:latin typeface="Abadi" panose="020B0604020104020204" pitchFamily="34" charset="0"/>
            </a:endParaRPr>
          </a:p>
          <a:p>
            <a:pPr marL="285750" indent="-285750" algn="just">
              <a:buFont typeface="Wingdings" panose="05000000000000000000" pitchFamily="2" charset="2"/>
              <a:buChar char="Ø"/>
            </a:pPr>
            <a:r>
              <a:rPr lang="en-US" dirty="0">
                <a:solidFill>
                  <a:schemeClr val="bg1"/>
                </a:solidFill>
                <a:latin typeface="Abadi" panose="020B0604020104020204" pitchFamily="34" charset="0"/>
              </a:rPr>
              <a:t>Sheet named: ‘Cleaned’ was used for all analysis and insights. </a:t>
            </a:r>
          </a:p>
          <a:p>
            <a:pPr marL="285750" indent="-285750" algn="just">
              <a:buFont typeface="Wingdings" panose="05000000000000000000" pitchFamily="2" charset="2"/>
              <a:buChar char="Ø"/>
            </a:pPr>
            <a:endParaRPr lang="en-IN" dirty="0">
              <a:solidFill>
                <a:schemeClr val="bg1"/>
              </a:solidFill>
              <a:latin typeface="Abadi" panose="020B0604020104020204" pitchFamily="34" charset="0"/>
            </a:endParaRPr>
          </a:p>
          <a:p>
            <a:pPr marL="285750" indent="-285750" algn="just">
              <a:buFont typeface="Wingdings" panose="05000000000000000000" pitchFamily="2" charset="2"/>
              <a:buChar char="Ø"/>
            </a:pPr>
            <a:r>
              <a:rPr lang="en-IN" dirty="0">
                <a:solidFill>
                  <a:schemeClr val="bg1"/>
                </a:solidFill>
                <a:latin typeface="Abadi" panose="020B0604020104020204" pitchFamily="34" charset="0"/>
              </a:rPr>
              <a:t>All the Charts are attached to respective tasks.</a:t>
            </a:r>
          </a:p>
          <a:p>
            <a:endParaRPr lang="en-IN" dirty="0">
              <a:solidFill>
                <a:schemeClr val="bg1"/>
              </a:solidFill>
              <a:latin typeface="Abadi" panose="020B0604020104020204" pitchFamily="34" charset="0"/>
            </a:endParaRPr>
          </a:p>
        </p:txBody>
      </p:sp>
      <p:sp>
        <p:nvSpPr>
          <p:cNvPr id="7" name="TextBox 6">
            <a:extLst>
              <a:ext uri="{FF2B5EF4-FFF2-40B4-BE49-F238E27FC236}">
                <a16:creationId xmlns:a16="http://schemas.microsoft.com/office/drawing/2014/main" id="{96009B5B-FC7B-4303-BA6B-082FFC7BEA75}"/>
              </a:ext>
            </a:extLst>
          </p:cNvPr>
          <p:cNvSpPr txBox="1"/>
          <p:nvPr/>
        </p:nvSpPr>
        <p:spPr>
          <a:xfrm>
            <a:off x="5222848" y="6292066"/>
            <a:ext cx="3187622" cy="369332"/>
          </a:xfrm>
          <a:prstGeom prst="rect">
            <a:avLst/>
          </a:prstGeom>
          <a:solidFill>
            <a:srgbClr val="FFC000"/>
          </a:solidFill>
        </p:spPr>
        <p:txBody>
          <a:bodyPr wrap="square">
            <a:spAutoFit/>
          </a:bodyPr>
          <a:lstStyle/>
          <a:p>
            <a:r>
              <a:rPr lang="en-US" b="1" dirty="0">
                <a:solidFill>
                  <a:schemeClr val="bg1"/>
                </a:solidFill>
                <a:latin typeface="Abadi" panose="020B0604020104020204" pitchFamily="34" charset="0"/>
              </a:rPr>
              <a:t>Click here for the Dataset used </a:t>
            </a:r>
            <a:endParaRPr lang="en-IN" b="1" dirty="0">
              <a:solidFill>
                <a:schemeClr val="bg1"/>
              </a:solidFill>
              <a:latin typeface="Abadi" panose="020B0604020104020204" pitchFamily="34" charset="0"/>
            </a:endParaRPr>
          </a:p>
        </p:txBody>
      </p:sp>
    </p:spTree>
    <p:extLst>
      <p:ext uri="{BB962C8B-B14F-4D97-AF65-F5344CB8AC3E}">
        <p14:creationId xmlns:p14="http://schemas.microsoft.com/office/powerpoint/2010/main" val="2198962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5250" y="32930"/>
            <a:ext cx="2933500" cy="662091"/>
          </a:xfrm>
          <a:solidFill>
            <a:srgbClr val="FFC000"/>
          </a:solidFill>
          <a:ln w="28575">
            <a:solidFill>
              <a:schemeClr val="bg1"/>
            </a:solidFill>
          </a:ln>
        </p:spPr>
        <p:txBody>
          <a:bodyPr>
            <a:noAutofit/>
          </a:bodyPr>
          <a:lstStyle/>
          <a:p>
            <a:r>
              <a:rPr lang="en-IN" sz="4800" dirty="0">
                <a:solidFill>
                  <a:schemeClr val="bg1"/>
                </a:solidFill>
                <a:latin typeface="Arial Black" panose="020B0A04020102020204" pitchFamily="34" charset="0"/>
              </a:rPr>
              <a:t>Insights</a:t>
            </a:r>
            <a:endParaRPr sz="4800" dirty="0">
              <a:solidFill>
                <a:schemeClr val="bg1"/>
              </a:solidFill>
              <a:latin typeface="Arial Black" panose="020B0A04020102020204" pitchFamily="34" charset="0"/>
            </a:endParaRPr>
          </a:p>
        </p:txBody>
      </p:sp>
      <p:sp>
        <p:nvSpPr>
          <p:cNvPr id="9" name="TextBox 8">
            <a:extLst>
              <a:ext uri="{FF2B5EF4-FFF2-40B4-BE49-F238E27FC236}">
                <a16:creationId xmlns:a16="http://schemas.microsoft.com/office/drawing/2014/main" id="{40049E80-2CC5-4EC0-A59B-5450D4F5E589}"/>
              </a:ext>
            </a:extLst>
          </p:cNvPr>
          <p:cNvSpPr txBox="1"/>
          <p:nvPr/>
        </p:nvSpPr>
        <p:spPr>
          <a:xfrm>
            <a:off x="0" y="771620"/>
            <a:ext cx="9144000" cy="923330"/>
          </a:xfrm>
          <a:prstGeom prst="rect">
            <a:avLst/>
          </a:prstGeom>
          <a:solidFill>
            <a:srgbClr val="FFC000"/>
          </a:solidFill>
        </p:spPr>
        <p:txBody>
          <a:bodyPr wrap="square" rtlCol="0">
            <a:spAutoFit/>
          </a:bodyPr>
          <a:lstStyle/>
          <a:p>
            <a:pPr algn="just"/>
            <a:r>
              <a:rPr lang="en-US" b="1" dirty="0">
                <a:solidFill>
                  <a:schemeClr val="bg1"/>
                </a:solidFill>
                <a:latin typeface="Arial Black" panose="020B0A04020102020204" pitchFamily="34" charset="0"/>
              </a:rPr>
              <a:t>A. Movie Genre Analysis: </a:t>
            </a:r>
            <a:r>
              <a:rPr lang="en-US" dirty="0">
                <a:solidFill>
                  <a:schemeClr val="bg1"/>
                </a:solidFill>
                <a:latin typeface="Abadi" panose="020B0604020104020204" pitchFamily="34" charset="0"/>
              </a:rPr>
              <a:t>Determine the most common genres of movies in the dataset. Then, for each genre, calculate descriptive statistics (mean, median, mode, range, variance, standard deviation) of the IMDB scores.</a:t>
            </a:r>
            <a:endParaRPr lang="en-IN" dirty="0">
              <a:solidFill>
                <a:schemeClr val="bg1"/>
              </a:solidFill>
              <a:latin typeface="Abadi" panose="020B0604020104020204" pitchFamily="34" charset="0"/>
            </a:endParaRPr>
          </a:p>
        </p:txBody>
      </p:sp>
      <p:pic>
        <p:nvPicPr>
          <p:cNvPr id="4" name="Picture 3">
            <a:extLst>
              <a:ext uri="{FF2B5EF4-FFF2-40B4-BE49-F238E27FC236}">
                <a16:creationId xmlns:a16="http://schemas.microsoft.com/office/drawing/2014/main" id="{E9556FB0-77B7-4983-9B17-7B29A500C9FD}"/>
              </a:ext>
            </a:extLst>
          </p:cNvPr>
          <p:cNvPicPr>
            <a:picLocks noChangeAspect="1"/>
          </p:cNvPicPr>
          <p:nvPr/>
        </p:nvPicPr>
        <p:blipFill>
          <a:blip r:embed="rId2"/>
          <a:stretch>
            <a:fillRect/>
          </a:stretch>
        </p:blipFill>
        <p:spPr>
          <a:xfrm>
            <a:off x="267593" y="1861985"/>
            <a:ext cx="8608814" cy="48311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7222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2E202-16ED-4645-A950-CAE25897C740}"/>
              </a:ext>
            </a:extLst>
          </p:cNvPr>
          <p:cNvPicPr>
            <a:picLocks noChangeAspect="1"/>
          </p:cNvPicPr>
          <p:nvPr/>
        </p:nvPicPr>
        <p:blipFill>
          <a:blip r:embed="rId2"/>
          <a:stretch>
            <a:fillRect/>
          </a:stretch>
        </p:blipFill>
        <p:spPr>
          <a:xfrm>
            <a:off x="123724" y="106417"/>
            <a:ext cx="8889647" cy="395311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AD9F423-A682-462B-A351-F3AE747B9F34}"/>
              </a:ext>
            </a:extLst>
          </p:cNvPr>
          <p:cNvSpPr txBox="1"/>
          <p:nvPr/>
        </p:nvSpPr>
        <p:spPr>
          <a:xfrm>
            <a:off x="123722" y="4201710"/>
            <a:ext cx="8889646" cy="2554545"/>
          </a:xfrm>
          <a:prstGeom prst="rect">
            <a:avLst/>
          </a:prstGeom>
          <a:solidFill>
            <a:srgbClr val="FFC000"/>
          </a:solidFill>
        </p:spPr>
        <p:txBody>
          <a:bodyPr wrap="square">
            <a:spAutoFit/>
          </a:bodyPr>
          <a:lstStyle/>
          <a:p>
            <a:pPr marL="171450" indent="-171450" algn="just">
              <a:buFont typeface="Wingdings" panose="05000000000000000000" pitchFamily="2" charset="2"/>
              <a:buChar char="q"/>
            </a:pPr>
            <a:r>
              <a:rPr lang="en-US" sz="1600" dirty="0">
                <a:solidFill>
                  <a:schemeClr val="bg1"/>
                </a:solidFill>
                <a:latin typeface="Arial Black" panose="020B0A04020102020204" pitchFamily="34" charset="0"/>
              </a:rPr>
              <a:t> Average Ratings (Mean): Formula used: =AVERAGEIFS()	</a:t>
            </a:r>
          </a:p>
          <a:p>
            <a:pPr algn="just"/>
            <a:r>
              <a:rPr lang="en-US" sz="1600" dirty="0">
                <a:solidFill>
                  <a:schemeClr val="bg1"/>
                </a:solidFill>
                <a:latin typeface="Abadi" panose="020B0604020104020204" pitchFamily="34" charset="0"/>
              </a:rPr>
              <a:t>* </a:t>
            </a:r>
            <a:r>
              <a:rPr lang="en-US" sz="1600" b="1" dirty="0">
                <a:solidFill>
                  <a:schemeClr val="bg1"/>
                </a:solidFill>
                <a:latin typeface="Abadi" panose="020B0604020104020204" pitchFamily="34" charset="0"/>
              </a:rPr>
              <a:t>Highest:</a:t>
            </a:r>
            <a:r>
              <a:rPr lang="en-US" sz="1600" dirty="0">
                <a:solidFill>
                  <a:schemeClr val="bg1"/>
                </a:solidFill>
                <a:latin typeface="Abadi" panose="020B0604020104020204" pitchFamily="34" charset="0"/>
              </a:rPr>
              <a:t> Drama (6.79), Romance (6.43), and Thriller (6.38)	</a:t>
            </a:r>
          </a:p>
          <a:p>
            <a:pPr algn="just"/>
            <a:r>
              <a:rPr lang="en-US" sz="1600" dirty="0">
                <a:solidFill>
                  <a:schemeClr val="bg1"/>
                </a:solidFill>
                <a:latin typeface="Abadi" panose="020B0604020104020204" pitchFamily="34" charset="0"/>
              </a:rPr>
              <a:t>* </a:t>
            </a:r>
            <a:r>
              <a:rPr lang="en-US" sz="1600" b="1" dirty="0">
                <a:solidFill>
                  <a:schemeClr val="bg1"/>
                </a:solidFill>
                <a:latin typeface="Abadi" panose="020B0604020104020204" pitchFamily="34" charset="0"/>
              </a:rPr>
              <a:t>Lowest:</a:t>
            </a:r>
            <a:r>
              <a:rPr lang="en-US" sz="1600" dirty="0">
                <a:solidFill>
                  <a:schemeClr val="bg1"/>
                </a:solidFill>
                <a:latin typeface="Abadi" panose="020B0604020104020204" pitchFamily="34" charset="0"/>
              </a:rPr>
              <a:t> Comedy (6.18) and Action (6.29)	</a:t>
            </a:r>
          </a:p>
          <a:p>
            <a:pPr algn="just"/>
            <a:r>
              <a:rPr lang="en-US" sz="1600" dirty="0">
                <a:solidFill>
                  <a:schemeClr val="bg1"/>
                </a:solidFill>
                <a:latin typeface="Abadi" panose="020B0604020104020204" pitchFamily="34" charset="0"/>
              </a:rPr>
              <a:t>→ Dramas have a slightly higher average rating, and comedies fall behind by a fraction.	</a:t>
            </a:r>
          </a:p>
          <a:p>
            <a:pPr algn="just"/>
            <a:endParaRPr lang="en-US" sz="1600" dirty="0">
              <a:solidFill>
                <a:schemeClr val="bg1"/>
              </a:solidFill>
              <a:latin typeface="Abadi" panose="020B0604020104020204" pitchFamily="34" charset="0"/>
            </a:endParaRPr>
          </a:p>
          <a:p>
            <a:pPr marL="171450" indent="-171450" algn="just">
              <a:buFont typeface="Wingdings" panose="05000000000000000000" pitchFamily="2" charset="2"/>
              <a:buChar char="q"/>
            </a:pPr>
            <a:r>
              <a:rPr lang="en-US" sz="1600" dirty="0">
                <a:solidFill>
                  <a:schemeClr val="bg1"/>
                </a:solidFill>
                <a:latin typeface="Arial Black" panose="020B0A04020102020204" pitchFamily="34" charset="0"/>
              </a:rPr>
              <a:t> Consistency (Standard Deviation &amp; Variance)	:</a:t>
            </a:r>
          </a:p>
          <a:p>
            <a:pPr algn="just"/>
            <a:r>
              <a:rPr lang="en-US" sz="1600" dirty="0">
                <a:solidFill>
                  <a:schemeClr val="bg1"/>
                </a:solidFill>
                <a:latin typeface="Abadi" panose="020B0604020104020204" pitchFamily="34" charset="0"/>
              </a:rPr>
              <a:t>* </a:t>
            </a:r>
            <a:r>
              <a:rPr lang="en-US" sz="1600" b="1" dirty="0">
                <a:solidFill>
                  <a:schemeClr val="bg1"/>
                </a:solidFill>
                <a:latin typeface="Abadi" panose="020B0604020104020204" pitchFamily="34" charset="0"/>
              </a:rPr>
              <a:t>Most Consistent: </a:t>
            </a:r>
            <a:r>
              <a:rPr lang="en-US" sz="1600" dirty="0">
                <a:solidFill>
                  <a:schemeClr val="bg1"/>
                </a:solidFill>
                <a:latin typeface="Abadi" panose="020B0604020104020204" pitchFamily="34" charset="0"/>
              </a:rPr>
              <a:t>Drama (SD: 0.89, Var: 0.79)	</a:t>
            </a:r>
          </a:p>
          <a:p>
            <a:pPr algn="just"/>
            <a:r>
              <a:rPr lang="en-US" sz="1600" dirty="0">
                <a:solidFill>
                  <a:schemeClr val="bg1"/>
                </a:solidFill>
                <a:latin typeface="Abadi" panose="020B0604020104020204" pitchFamily="34" charset="0"/>
              </a:rPr>
              <a:t>* </a:t>
            </a:r>
            <a:r>
              <a:rPr lang="en-US" sz="1600" b="1" dirty="0">
                <a:solidFill>
                  <a:schemeClr val="bg1"/>
                </a:solidFill>
                <a:latin typeface="Abadi" panose="020B0604020104020204" pitchFamily="34" charset="0"/>
              </a:rPr>
              <a:t>Highest Variable: </a:t>
            </a:r>
            <a:r>
              <a:rPr lang="en-US" sz="1600" dirty="0">
                <a:solidFill>
                  <a:schemeClr val="bg1"/>
                </a:solidFill>
                <a:latin typeface="Abadi" panose="020B0604020104020204" pitchFamily="34" charset="0"/>
              </a:rPr>
              <a:t>Comedy (SD: 1.04, Var: 1.08)	</a:t>
            </a:r>
          </a:p>
          <a:p>
            <a:pPr algn="just"/>
            <a:r>
              <a:rPr lang="en-US" sz="1600" dirty="0">
                <a:solidFill>
                  <a:schemeClr val="bg1"/>
                </a:solidFill>
                <a:latin typeface="Abadi" panose="020B0604020104020204" pitchFamily="34" charset="0"/>
              </a:rPr>
              <a:t>→ Drama has higher and steadier ratings, while Comedy has a greater range in how people react to it.</a:t>
            </a:r>
          </a:p>
        </p:txBody>
      </p:sp>
    </p:spTree>
    <p:extLst>
      <p:ext uri="{BB962C8B-B14F-4D97-AF65-F5344CB8AC3E}">
        <p14:creationId xmlns:p14="http://schemas.microsoft.com/office/powerpoint/2010/main" val="4243325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B3924-8227-4B13-85A1-61E98CA5DD8B}"/>
              </a:ext>
            </a:extLst>
          </p:cNvPr>
          <p:cNvSpPr txBox="1"/>
          <p:nvPr/>
        </p:nvSpPr>
        <p:spPr>
          <a:xfrm>
            <a:off x="130629" y="237875"/>
            <a:ext cx="8872694" cy="4524315"/>
          </a:xfrm>
          <a:prstGeom prst="rect">
            <a:avLst/>
          </a:prstGeom>
          <a:solidFill>
            <a:srgbClr val="FFC000"/>
          </a:solidFill>
        </p:spPr>
        <p:txBody>
          <a:bodyPr wrap="square">
            <a:spAutoFit/>
          </a:bodyPr>
          <a:lstStyle/>
          <a:p>
            <a:pPr marL="171450" indent="-171450" algn="just">
              <a:buFont typeface="Wingdings" panose="05000000000000000000" pitchFamily="2" charset="2"/>
              <a:buChar char="q"/>
            </a:pPr>
            <a:r>
              <a:rPr lang="en-US" sz="1600" dirty="0">
                <a:solidFill>
                  <a:schemeClr val="bg1"/>
                </a:solidFill>
                <a:latin typeface="Arial Black" panose="020B0A04020102020204" pitchFamily="34" charset="0"/>
              </a:rPr>
              <a:t> Max &amp; Min Ratings: Formula used: =MAX(IF(Cleaned!O:O=A2, Cleaned!M:M)) and =MIN(IF(Cleaned!O:O=A2, Cleaned!M:M)) M:M is the </a:t>
            </a:r>
            <a:r>
              <a:rPr lang="en-US" sz="1600" dirty="0" err="1">
                <a:solidFill>
                  <a:schemeClr val="bg1"/>
                </a:solidFill>
                <a:latin typeface="Arial Black" panose="020B0A04020102020204" pitchFamily="34" charset="0"/>
              </a:rPr>
              <a:t>imbd_score</a:t>
            </a:r>
            <a:r>
              <a:rPr lang="en-US" sz="1600" dirty="0">
                <a:solidFill>
                  <a:schemeClr val="bg1"/>
                </a:solidFill>
                <a:latin typeface="Abadi" panose="020B0604020104020204" pitchFamily="34" charset="0"/>
              </a:rPr>
              <a:t>	</a:t>
            </a:r>
          </a:p>
          <a:p>
            <a:pPr algn="just"/>
            <a:r>
              <a:rPr lang="en-US" sz="1600" dirty="0">
                <a:solidFill>
                  <a:schemeClr val="bg1"/>
                </a:solidFill>
                <a:latin typeface="Abadi" panose="020B0604020104020204" pitchFamily="34" charset="0"/>
              </a:rPr>
              <a:t>* </a:t>
            </a:r>
            <a:r>
              <a:rPr lang="en-US" sz="1600" b="1" dirty="0">
                <a:solidFill>
                  <a:schemeClr val="bg1"/>
                </a:solidFill>
                <a:latin typeface="Abadi" panose="020B0604020104020204" pitchFamily="34" charset="0"/>
              </a:rPr>
              <a:t>Widest Range: </a:t>
            </a:r>
            <a:r>
              <a:rPr lang="en-US" sz="1600" dirty="0">
                <a:solidFill>
                  <a:schemeClr val="bg1"/>
                </a:solidFill>
                <a:latin typeface="Abadi" panose="020B0604020104020204" pitchFamily="34" charset="0"/>
              </a:rPr>
              <a:t>Comedy and Action (Range: 6.9)		</a:t>
            </a:r>
          </a:p>
          <a:p>
            <a:pPr algn="just"/>
            <a:r>
              <a:rPr lang="en-US" sz="1600" dirty="0">
                <a:solidFill>
                  <a:schemeClr val="bg1"/>
                </a:solidFill>
                <a:latin typeface="Abadi" panose="020B0604020104020204" pitchFamily="34" charset="0"/>
              </a:rPr>
              <a:t>* </a:t>
            </a:r>
            <a:r>
              <a:rPr lang="en-US" sz="1600" b="1" dirty="0">
                <a:solidFill>
                  <a:schemeClr val="bg1"/>
                </a:solidFill>
                <a:latin typeface="Abadi" panose="020B0604020104020204" pitchFamily="34" charset="0"/>
              </a:rPr>
              <a:t>Narrowest Range: </a:t>
            </a:r>
            <a:r>
              <a:rPr lang="en-US" sz="1600" dirty="0">
                <a:solidFill>
                  <a:schemeClr val="bg1"/>
                </a:solidFill>
                <a:latin typeface="Abadi" panose="020B0604020104020204" pitchFamily="34" charset="0"/>
              </a:rPr>
              <a:t>Thriller (Range: 6.3)		</a:t>
            </a:r>
          </a:p>
          <a:p>
            <a:pPr algn="just"/>
            <a:r>
              <a:rPr lang="en-US" sz="1600" dirty="0">
                <a:solidFill>
                  <a:schemeClr val="bg1"/>
                </a:solidFill>
                <a:latin typeface="Abadi" panose="020B0604020104020204" pitchFamily="34" charset="0"/>
              </a:rPr>
              <a:t>→ Thrillers are more tightly clustered around their mean rating, suggesting a narrower range of audience response.	</a:t>
            </a:r>
          </a:p>
          <a:p>
            <a:pPr algn="just"/>
            <a:endParaRPr lang="en-US" sz="1600" dirty="0">
              <a:solidFill>
                <a:schemeClr val="bg1"/>
              </a:solidFill>
              <a:latin typeface="Abadi" panose="020B0604020104020204" pitchFamily="34" charset="0"/>
            </a:endParaRPr>
          </a:p>
          <a:p>
            <a:pPr marL="171450" indent="-171450" algn="just">
              <a:buFont typeface="Wingdings" panose="05000000000000000000" pitchFamily="2" charset="2"/>
              <a:buChar char="q"/>
            </a:pPr>
            <a:r>
              <a:rPr lang="en-US" sz="1600" dirty="0">
                <a:solidFill>
                  <a:schemeClr val="bg1"/>
                </a:solidFill>
                <a:latin typeface="Arial Black" panose="020B0A04020102020204" pitchFamily="34" charset="0"/>
              </a:rPr>
              <a:t> Median &amp; Mode:</a:t>
            </a:r>
            <a:r>
              <a:rPr lang="en-US" sz="1600" dirty="0">
                <a:solidFill>
                  <a:schemeClr val="bg1"/>
                </a:solidFill>
                <a:latin typeface="Abadi" panose="020B0604020104020204" pitchFamily="34" charset="0"/>
              </a:rPr>
              <a:t>	</a:t>
            </a:r>
          </a:p>
          <a:p>
            <a:pPr algn="just"/>
            <a:r>
              <a:rPr lang="en-US" sz="1600" dirty="0">
                <a:solidFill>
                  <a:schemeClr val="bg1"/>
                </a:solidFill>
                <a:latin typeface="Abadi" panose="020B0604020104020204" pitchFamily="34" charset="0"/>
              </a:rPr>
              <a:t>* Median equals or just higher than Mean in all genres, which reflects a balanced but slightly deviate distribution.	</a:t>
            </a:r>
          </a:p>
          <a:p>
            <a:pPr algn="just"/>
            <a:r>
              <a:rPr lang="en-US" sz="1600" dirty="0">
                <a:solidFill>
                  <a:schemeClr val="bg1"/>
                </a:solidFill>
                <a:latin typeface="Abadi" panose="020B0604020104020204" pitchFamily="34" charset="0"/>
              </a:rPr>
              <a:t>* The mode is always the same (approximately 6.5-6.7) across different genres, which shows what people prefer.</a:t>
            </a:r>
          </a:p>
          <a:p>
            <a:pPr algn="just"/>
            <a:r>
              <a:rPr lang="en-US" sz="1600" dirty="0">
                <a:solidFill>
                  <a:schemeClr val="bg1"/>
                </a:solidFill>
                <a:latin typeface="Abadi" panose="020B0604020104020204" pitchFamily="34" charset="0"/>
              </a:rPr>
              <a:t>		</a:t>
            </a:r>
          </a:p>
          <a:p>
            <a:pPr marL="171450" indent="-171450" algn="just">
              <a:buFont typeface="Wingdings" panose="05000000000000000000" pitchFamily="2" charset="2"/>
              <a:buChar char="q"/>
            </a:pPr>
            <a:r>
              <a:rPr lang="en-US" sz="1600" dirty="0">
                <a:solidFill>
                  <a:schemeClr val="bg1"/>
                </a:solidFill>
                <a:latin typeface="Arial Black" panose="020B0A04020102020204" pitchFamily="34" charset="0"/>
              </a:rPr>
              <a:t> Genre Count: Formula used: =COUNTIF(Cleaned!O:O, A2) O:O is the genre list from sheet – Cleaned.</a:t>
            </a:r>
          </a:p>
          <a:p>
            <a:pPr algn="just"/>
            <a:r>
              <a:rPr lang="en-US" sz="1600" dirty="0">
                <a:solidFill>
                  <a:schemeClr val="bg1"/>
                </a:solidFill>
                <a:latin typeface="Abadi" panose="020B0604020104020204" pitchFamily="34" charset="0"/>
              </a:rPr>
              <a:t>* </a:t>
            </a:r>
            <a:r>
              <a:rPr lang="en-US" sz="1600" b="1" dirty="0">
                <a:solidFill>
                  <a:schemeClr val="bg1"/>
                </a:solidFill>
                <a:latin typeface="Abadi" panose="020B0604020104020204" pitchFamily="34" charset="0"/>
              </a:rPr>
              <a:t>Most movies: </a:t>
            </a:r>
            <a:r>
              <a:rPr lang="en-US" sz="1600" dirty="0">
                <a:solidFill>
                  <a:schemeClr val="bg1"/>
                </a:solidFill>
                <a:latin typeface="Abadi" panose="020B0604020104020204" pitchFamily="34" charset="0"/>
              </a:rPr>
              <a:t>Drama (1941)		</a:t>
            </a:r>
          </a:p>
          <a:p>
            <a:pPr algn="just"/>
            <a:r>
              <a:rPr lang="en-US" sz="1600" dirty="0">
                <a:solidFill>
                  <a:schemeClr val="bg1"/>
                </a:solidFill>
                <a:latin typeface="Abadi" panose="020B0604020104020204" pitchFamily="34" charset="0"/>
              </a:rPr>
              <a:t>* Fewest (according to visible data): Romance (877)	</a:t>
            </a:r>
          </a:p>
          <a:p>
            <a:pPr algn="just"/>
            <a:r>
              <a:rPr lang="en-US" sz="1600" dirty="0">
                <a:solidFill>
                  <a:schemeClr val="bg1"/>
                </a:solidFill>
                <a:latin typeface="Abadi" panose="020B0604020104020204" pitchFamily="34" charset="0"/>
              </a:rPr>
              <a:t>→ More individuals in Drama would render its statistics more reliable.	</a:t>
            </a:r>
          </a:p>
        </p:txBody>
      </p:sp>
      <p:pic>
        <p:nvPicPr>
          <p:cNvPr id="6" name="Picture 5">
            <a:extLst>
              <a:ext uri="{FF2B5EF4-FFF2-40B4-BE49-F238E27FC236}">
                <a16:creationId xmlns:a16="http://schemas.microsoft.com/office/drawing/2014/main" id="{A78D025F-8C25-408D-A110-F52A5BB1803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271414" y="4970845"/>
            <a:ext cx="5567089" cy="1739715"/>
          </a:xfrm>
          <a:prstGeom prst="rect">
            <a:avLst/>
          </a:prstGeom>
          <a:ln>
            <a:noFill/>
          </a:ln>
          <a:effectLst>
            <a:softEdge rad="112500"/>
          </a:effectLst>
        </p:spPr>
      </p:pic>
      <p:pic>
        <p:nvPicPr>
          <p:cNvPr id="8" name="Picture 7">
            <a:extLst>
              <a:ext uri="{FF2B5EF4-FFF2-40B4-BE49-F238E27FC236}">
                <a16:creationId xmlns:a16="http://schemas.microsoft.com/office/drawing/2014/main" id="{5076DF7D-350D-4C2E-BE5F-004CFEBC8B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40000"/>
                    </a14:imgEffect>
                  </a14:imgLayer>
                </a14:imgProps>
              </a:ext>
            </a:extLst>
          </a:blip>
          <a:stretch>
            <a:fillRect/>
          </a:stretch>
        </p:blipFill>
        <p:spPr>
          <a:xfrm>
            <a:off x="6768216" y="4970844"/>
            <a:ext cx="2024092" cy="1739715"/>
          </a:xfrm>
          <a:prstGeom prst="rect">
            <a:avLst/>
          </a:prstGeom>
          <a:ln>
            <a:noFill/>
          </a:ln>
          <a:effectLst>
            <a:softEdge rad="112500"/>
          </a:effectLst>
        </p:spPr>
      </p:pic>
    </p:spTree>
    <p:extLst>
      <p:ext uri="{BB962C8B-B14F-4D97-AF65-F5344CB8AC3E}">
        <p14:creationId xmlns:p14="http://schemas.microsoft.com/office/powerpoint/2010/main" val="8171437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1191</TotalTime>
  <Words>2241</Words>
  <Application>Microsoft Office PowerPoint</Application>
  <PresentationFormat>On-screen Show (4:3)</PresentationFormat>
  <Paragraphs>140</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Abadi</vt:lpstr>
      <vt:lpstr>Arial Black</vt:lpstr>
      <vt:lpstr>Calisto MT</vt:lpstr>
      <vt:lpstr>Century Gothic</vt:lpstr>
      <vt:lpstr>Wingdings</vt:lpstr>
      <vt:lpstr>Wingdings 2</vt:lpstr>
      <vt:lpstr>Slate</vt:lpstr>
      <vt:lpstr>IMDb Movie Analysis</vt:lpstr>
      <vt:lpstr>PowerPoint Presentation</vt:lpstr>
      <vt:lpstr>Project Description</vt:lpstr>
      <vt:lpstr>Approach</vt:lpstr>
      <vt:lpstr>Tech-Stack Used</vt:lpstr>
      <vt:lpstr>Data Analytics Task</vt:lpstr>
      <vt:lpstr>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Hiring Process Analytics</dc:title>
  <dc:subject/>
  <dc:creator/>
  <cp:keywords/>
  <dc:description>generated using python-pptx</dc:description>
  <cp:lastModifiedBy>Shivam Singh</cp:lastModifiedBy>
  <cp:revision>133</cp:revision>
  <dcterms:created xsi:type="dcterms:W3CDTF">2013-01-27T09:14:16Z</dcterms:created>
  <dcterms:modified xsi:type="dcterms:W3CDTF">2025-04-16T13:13:17Z</dcterms:modified>
  <cp:category/>
</cp:coreProperties>
</file>